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theme/themeOverride6.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16"/>
  </p:notesMasterIdLst>
  <p:handoutMasterIdLst>
    <p:handoutMasterId r:id="rId17"/>
  </p:handoutMasterIdLst>
  <p:sldIdLst>
    <p:sldId id="667" r:id="rId5"/>
    <p:sldId id="731" r:id="rId6"/>
    <p:sldId id="693" r:id="rId7"/>
    <p:sldId id="725" r:id="rId8"/>
    <p:sldId id="723" r:id="rId9"/>
    <p:sldId id="743" r:id="rId10"/>
    <p:sldId id="734" r:id="rId11"/>
    <p:sldId id="724" r:id="rId12"/>
    <p:sldId id="738" r:id="rId13"/>
    <p:sldId id="744" r:id="rId14"/>
    <p:sldId id="730" r:id="rId15"/>
  </p:sldIdLst>
  <p:sldSz cx="12192000" cy="6858000"/>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rid Brink" initials="AB" lastIdx="1" clrIdx="0">
    <p:extLst>
      <p:ext uri="{19B8F6BF-5375-455C-9EA6-DF929625EA0E}">
        <p15:presenceInfo xmlns:p15="http://schemas.microsoft.com/office/powerpoint/2012/main" userId="Astrid Bri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F26060"/>
    <a:srgbClr val="D91111"/>
    <a:srgbClr val="149775"/>
    <a:srgbClr val="000000"/>
    <a:srgbClr val="C0504D"/>
    <a:srgbClr val="FFFFFF"/>
    <a:srgbClr val="2C2C2C"/>
    <a:srgbClr val="403152"/>
    <a:srgbClr val="604A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18" autoAdjust="0"/>
    <p:restoredTop sz="92968" autoAdjust="0"/>
  </p:normalViewPr>
  <p:slideViewPr>
    <p:cSldViewPr snapToGrid="0" snapToObjects="1">
      <p:cViewPr varScale="1">
        <p:scale>
          <a:sx n="117" d="100"/>
          <a:sy n="117" d="100"/>
        </p:scale>
        <p:origin x="456"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168"/>
    </p:cViewPr>
  </p:sorterViewPr>
  <p:notesViewPr>
    <p:cSldViewPr snapToGrid="0" snapToObjects="1">
      <p:cViewPr varScale="1">
        <p:scale>
          <a:sx n="78" d="100"/>
          <a:sy n="78" d="100"/>
        </p:scale>
        <p:origin x="36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nnaTjernstr&#246;m\Netigate\Professional%20Services%20-%20Documents\Example%20reports\Swedish\2018\Data%20analysrappor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netigate.sharepoint.com/PS/Shared%20Documents/Example%20reports/Swedish/2018/Data%20analysrapport.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netigate.sharepoint.com/PS/Shared%20Documents/Example%20reports/Swedish/2018/Data%20analysrapport.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AnnaTjernstr&#246;m\Netigate\Professional%20Services%20-%20Documents\Example%20reports\Swedish\2018\Data%20analysrappor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netigate-my.sharepoint.com/personal/anna_tjernstrom_netigate_se/Documents/Projekt/Voice%20of%20Employee/The%20Swedish%20Club/2017/Employee_Engagement_Survey_2017%20Data.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netigate.sharepoint.com/PS/Shared%20Documents/Example%20reports/Swedish/2018/Data%20analysrapport.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netigate.sharepoint.com/PS/Shared%20Documents/Example%20reports/Swedish/2018/Data%20analysrapport.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netigate.sharepoint.com/PS/Shared%20Documents/Example%20reports/Swedish/2018/Data%20analysrapport.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netigate.sharepoint.com/PS/Shared%20Documents/Example%20reports/Swedish/2018/Data%20analysrapport.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https://netigate.sharepoint.com/PS/Shared%20Documents/Example%20reports/Swedish/2018/Data%20analysrappor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s://netigate.sharepoint.com/PS/Shared%20Documents/Example%20reports/Swedish/2018/Data%20analysrapport.xlsx" TargetMode="External"/><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oleObject" Target="https://netigate.sharepoint.com/PS/Shared%20Documents/Example%20reports/Swedish/2018/Data%20analysrapport.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9843132908015E-2"/>
          <c:y val="0.12755297071592661"/>
          <c:w val="0.58223257465658385"/>
          <c:h val="0.75623622554758707"/>
        </c:manualLayout>
      </c:layout>
      <c:pieChart>
        <c:varyColors val="1"/>
        <c:ser>
          <c:idx val="0"/>
          <c:order val="0"/>
          <c:tx>
            <c:strRef>
              <c:f>'Till rapport (SWE)'!$C$2</c:f>
              <c:strCache>
                <c:ptCount val="1"/>
                <c:pt idx="0">
                  <c:v>Svar</c:v>
                </c:pt>
              </c:strCache>
            </c:strRef>
          </c:tx>
          <c:dPt>
            <c:idx val="0"/>
            <c:bubble3D val="0"/>
            <c:spPr>
              <a:solidFill>
                <a:schemeClr val="accent1"/>
              </a:solidFill>
              <a:ln>
                <a:noFill/>
              </a:ln>
              <a:effectLst/>
            </c:spPr>
            <c:extLst>
              <c:ext xmlns:c16="http://schemas.microsoft.com/office/drawing/2014/chart" uri="{C3380CC4-5D6E-409C-BE32-E72D297353CC}">
                <c16:uniqueId val="{00000001-C081-41DF-8DE2-B1E0B459B845}"/>
              </c:ext>
            </c:extLst>
          </c:dPt>
          <c:dPt>
            <c:idx val="1"/>
            <c:bubble3D val="0"/>
            <c:spPr>
              <a:solidFill>
                <a:schemeClr val="accent2"/>
              </a:solidFill>
              <a:ln>
                <a:noFill/>
              </a:ln>
              <a:effectLst/>
            </c:spPr>
            <c:extLst>
              <c:ext xmlns:c16="http://schemas.microsoft.com/office/drawing/2014/chart" uri="{C3380CC4-5D6E-409C-BE32-E72D297353CC}">
                <c16:uniqueId val="{00000003-C081-41DF-8DE2-B1E0B459B845}"/>
              </c:ext>
            </c:extLst>
          </c:dPt>
          <c:dPt>
            <c:idx val="2"/>
            <c:bubble3D val="0"/>
            <c:spPr>
              <a:solidFill>
                <a:schemeClr val="accent3"/>
              </a:solidFill>
              <a:ln>
                <a:noFill/>
              </a:ln>
              <a:effectLst/>
            </c:spPr>
            <c:extLst>
              <c:ext xmlns:c16="http://schemas.microsoft.com/office/drawing/2014/chart" uri="{C3380CC4-5D6E-409C-BE32-E72D297353CC}">
                <c16:uniqueId val="{00000005-C081-41DF-8DE2-B1E0B459B845}"/>
              </c:ext>
            </c:extLst>
          </c:dPt>
          <c:dPt>
            <c:idx val="3"/>
            <c:bubble3D val="0"/>
            <c:spPr>
              <a:solidFill>
                <a:schemeClr val="accent4"/>
              </a:solidFill>
              <a:ln>
                <a:noFill/>
              </a:ln>
              <a:effectLst/>
            </c:spPr>
            <c:extLst>
              <c:ext xmlns:c16="http://schemas.microsoft.com/office/drawing/2014/chart" uri="{C3380CC4-5D6E-409C-BE32-E72D297353CC}">
                <c16:uniqueId val="{00000007-C081-41DF-8DE2-B1E0B459B845}"/>
              </c:ext>
            </c:extLst>
          </c:dPt>
          <c:dPt>
            <c:idx val="4"/>
            <c:bubble3D val="0"/>
            <c:spPr>
              <a:solidFill>
                <a:schemeClr val="accent5"/>
              </a:solidFill>
              <a:ln>
                <a:noFill/>
              </a:ln>
              <a:effectLst/>
            </c:spPr>
            <c:extLst>
              <c:ext xmlns:c16="http://schemas.microsoft.com/office/drawing/2014/chart" uri="{C3380CC4-5D6E-409C-BE32-E72D297353CC}">
                <c16:uniqueId val="{00000009-C081-41DF-8DE2-B1E0B459B845}"/>
              </c:ext>
            </c:extLst>
          </c:dPt>
          <c:dLbls>
            <c:dLbl>
              <c:idx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egoe UI Light" panose="020B0502040204020203" pitchFamily="34" charset="0"/>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081-41DF-8DE2-B1E0B459B845}"/>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'Till rapport (SWE)'!$B$3:$B$7</c:f>
              <c:strCache>
                <c:ptCount val="5"/>
                <c:pt idx="0">
                  <c:v>Sales</c:v>
                </c:pt>
                <c:pt idx="1">
                  <c:v>Administration</c:v>
                </c:pt>
                <c:pt idx="2">
                  <c:v>Tech</c:v>
                </c:pt>
                <c:pt idx="3">
                  <c:v>Marketing</c:v>
                </c:pt>
                <c:pt idx="4">
                  <c:v>HR</c:v>
                </c:pt>
              </c:strCache>
            </c:strRef>
          </c:cat>
          <c:val>
            <c:numRef>
              <c:f>'Till rapport (SWE)'!$C$3:$C$7</c:f>
              <c:numCache>
                <c:formatCode>0%</c:formatCode>
                <c:ptCount val="5"/>
                <c:pt idx="0">
                  <c:v>0.42</c:v>
                </c:pt>
                <c:pt idx="1">
                  <c:v>0.2</c:v>
                </c:pt>
                <c:pt idx="2">
                  <c:v>0.18</c:v>
                </c:pt>
                <c:pt idx="3">
                  <c:v>0.12</c:v>
                </c:pt>
                <c:pt idx="4">
                  <c:v>0.08</c:v>
                </c:pt>
              </c:numCache>
            </c:numRef>
          </c:val>
          <c:extLst>
            <c:ext xmlns:c16="http://schemas.microsoft.com/office/drawing/2014/chart" uri="{C3380CC4-5D6E-409C-BE32-E72D297353CC}">
              <c16:uniqueId val="{0000000A-C081-41DF-8DE2-B1E0B459B845}"/>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696751437763575"/>
          <c:y val="0.10911260271793334"/>
          <c:w val="0.36072862210604928"/>
          <c:h val="0.75871621194414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en-US"/>
        </a:p>
      </c:txPr>
    </c:legend>
    <c:plotVisOnly val="1"/>
    <c:dispBlanksAs val="gap"/>
    <c:showDLblsOverMax val="0"/>
  </c:chart>
  <c:spPr>
    <a:noFill/>
    <a:ln>
      <a:noFill/>
    </a:ln>
    <a:effectLst/>
  </c:spPr>
  <c:txPr>
    <a:bodyPr/>
    <a:lstStyle/>
    <a:p>
      <a:pPr>
        <a:defRPr sz="1200" baseline="0">
          <a:solidFill>
            <a:schemeClr val="tx1"/>
          </a:solidFill>
          <a:latin typeface="Segoe UI Light"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4484439445073E-2"/>
          <c:y val="0.38383279966422179"/>
          <c:w val="0.95557953693288344"/>
          <c:h val="0.38111791264668349"/>
        </c:manualLayout>
      </c:layout>
      <c:barChart>
        <c:barDir val="col"/>
        <c:grouping val="clustered"/>
        <c:varyColors val="0"/>
        <c:ser>
          <c:idx val="0"/>
          <c:order val="0"/>
          <c:tx>
            <c:strRef>
              <c:f>'Till rapport (SWE)'!$Y$45</c:f>
              <c:strCache>
                <c:ptCount val="1"/>
                <c:pt idx="0">
                  <c:v>Finance</c:v>
                </c:pt>
              </c:strCache>
            </c:strRef>
          </c:tx>
          <c:spPr>
            <a:solidFill>
              <a:srgbClr val="CCC1D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(SWE)'!$Y$46:$Y$47</c:f>
              <c:numCache>
                <c:formatCode>0.0</c:formatCode>
                <c:ptCount val="2"/>
                <c:pt idx="0">
                  <c:v>4.8</c:v>
                </c:pt>
                <c:pt idx="1">
                  <c:v>4.7</c:v>
                </c:pt>
              </c:numCache>
            </c:numRef>
          </c:val>
          <c:extLst>
            <c:ext xmlns:c16="http://schemas.microsoft.com/office/drawing/2014/chart" uri="{C3380CC4-5D6E-409C-BE32-E72D297353CC}">
              <c16:uniqueId val="{00000000-09DB-4A62-B3F3-9FFE68FD3445}"/>
            </c:ext>
          </c:extLst>
        </c:ser>
        <c:ser>
          <c:idx val="1"/>
          <c:order val="1"/>
          <c:tx>
            <c:strRef>
              <c:f>'Till rapport (SWE)'!$Z$45</c:f>
              <c:strCache>
                <c:ptCount val="1"/>
                <c:pt idx="0">
                  <c:v>Tech</c:v>
                </c:pt>
              </c:strCache>
            </c:strRef>
          </c:tx>
          <c:spPr>
            <a:solidFill>
              <a:srgbClr val="B3A2C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(SWE)'!$Z$46:$Z$47</c:f>
              <c:numCache>
                <c:formatCode>0.0</c:formatCode>
                <c:ptCount val="2"/>
                <c:pt idx="0">
                  <c:v>4.7</c:v>
                </c:pt>
                <c:pt idx="1">
                  <c:v>4.5</c:v>
                </c:pt>
              </c:numCache>
            </c:numRef>
          </c:val>
          <c:extLst>
            <c:ext xmlns:c16="http://schemas.microsoft.com/office/drawing/2014/chart" uri="{C3380CC4-5D6E-409C-BE32-E72D297353CC}">
              <c16:uniqueId val="{00000005-09DB-4A62-B3F3-9FFE68FD3445}"/>
            </c:ext>
          </c:extLst>
        </c:ser>
        <c:ser>
          <c:idx val="2"/>
          <c:order val="2"/>
          <c:tx>
            <c:strRef>
              <c:f>'Till rapport (SWE)'!$AA$45</c:f>
              <c:strCache>
                <c:ptCount val="1"/>
                <c:pt idx="0">
                  <c:v>HR</c:v>
                </c:pt>
              </c:strCache>
            </c:strRef>
          </c:tx>
          <c:spPr>
            <a:solidFill>
              <a:srgbClr val="8064A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(SWE)'!$AA$46:$AA$47</c:f>
              <c:numCache>
                <c:formatCode>0.0</c:formatCode>
                <c:ptCount val="2"/>
                <c:pt idx="0">
                  <c:v>4.8</c:v>
                </c:pt>
                <c:pt idx="1">
                  <c:v>4.5999999999999996</c:v>
                </c:pt>
              </c:numCache>
            </c:numRef>
          </c:val>
          <c:extLst>
            <c:ext xmlns:c16="http://schemas.microsoft.com/office/drawing/2014/chart" uri="{C3380CC4-5D6E-409C-BE32-E72D297353CC}">
              <c16:uniqueId val="{00000006-09DB-4A62-B3F3-9FFE68FD3445}"/>
            </c:ext>
          </c:extLst>
        </c:ser>
        <c:ser>
          <c:idx val="3"/>
          <c:order val="3"/>
          <c:tx>
            <c:strRef>
              <c:f>'Till rapport (SWE)'!$AB$45</c:f>
              <c:strCache>
                <c:ptCount val="1"/>
                <c:pt idx="0">
                  <c:v>Marketing</c:v>
                </c:pt>
              </c:strCache>
            </c:strRef>
          </c:tx>
          <c:spPr>
            <a:solidFill>
              <a:srgbClr val="604A7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(SWE)'!$AB$46:$AB$47</c:f>
              <c:numCache>
                <c:formatCode>0.0</c:formatCode>
                <c:ptCount val="2"/>
                <c:pt idx="0">
                  <c:v>3.95</c:v>
                </c:pt>
                <c:pt idx="1">
                  <c:v>4.2</c:v>
                </c:pt>
              </c:numCache>
            </c:numRef>
          </c:val>
          <c:extLst>
            <c:ext xmlns:c16="http://schemas.microsoft.com/office/drawing/2014/chart" uri="{C3380CC4-5D6E-409C-BE32-E72D297353CC}">
              <c16:uniqueId val="{00000007-09DB-4A62-B3F3-9FFE68FD3445}"/>
            </c:ext>
          </c:extLst>
        </c:ser>
        <c:ser>
          <c:idx val="4"/>
          <c:order val="4"/>
          <c:tx>
            <c:strRef>
              <c:f>'Till rapport (SWE)'!$AC$45</c:f>
              <c:strCache>
                <c:ptCount val="1"/>
                <c:pt idx="0">
                  <c:v>Sales</c:v>
                </c:pt>
              </c:strCache>
            </c:strRef>
          </c:tx>
          <c:spPr>
            <a:solidFill>
              <a:srgbClr val="40315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(SWE)'!$AC$46:$AC$47</c:f>
              <c:numCache>
                <c:formatCode>0.0</c:formatCode>
                <c:ptCount val="2"/>
                <c:pt idx="0">
                  <c:v>4.9000000000000004</c:v>
                </c:pt>
                <c:pt idx="1">
                  <c:v>4.8</c:v>
                </c:pt>
              </c:numCache>
            </c:numRef>
          </c:val>
          <c:extLst>
            <c:ext xmlns:c16="http://schemas.microsoft.com/office/drawing/2014/chart" uri="{C3380CC4-5D6E-409C-BE32-E72D297353CC}">
              <c16:uniqueId val="{00000008-09DB-4A62-B3F3-9FFE68FD3445}"/>
            </c:ext>
          </c:extLst>
        </c:ser>
        <c:dLbls>
          <c:dLblPos val="outEnd"/>
          <c:showLegendKey val="0"/>
          <c:showVal val="1"/>
          <c:showCatName val="0"/>
          <c:showSerName val="0"/>
          <c:showPercent val="0"/>
          <c:showBubbleSize val="0"/>
        </c:dLbls>
        <c:gapWidth val="200"/>
        <c:overlap val="-10"/>
        <c:axId val="272903368"/>
        <c:axId val="272902712"/>
      </c:barChart>
      <c:catAx>
        <c:axId val="27290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272902712"/>
        <c:crosses val="autoZero"/>
        <c:auto val="1"/>
        <c:lblAlgn val="ctr"/>
        <c:lblOffset val="100"/>
        <c:noMultiLvlLbl val="0"/>
      </c:catAx>
      <c:valAx>
        <c:axId val="272902712"/>
        <c:scaling>
          <c:orientation val="minMax"/>
          <c:max val="5"/>
          <c:min val="1"/>
        </c:scaling>
        <c:delete val="0"/>
        <c:axPos val="l"/>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27290336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645133058270418"/>
          <c:y val="0.10493049592722378"/>
          <c:w val="0.60993370561581006"/>
          <c:h val="0.85205963061833978"/>
        </c:manualLayout>
      </c:layout>
      <c:barChart>
        <c:barDir val="bar"/>
        <c:grouping val="clustered"/>
        <c:varyColors val="0"/>
        <c:ser>
          <c:idx val="0"/>
          <c:order val="0"/>
          <c:tx>
            <c:strRef>
              <c:f>'Till rapport (SWE)'!$U$51</c:f>
              <c:strCache>
                <c:ptCount val="1"/>
                <c:pt idx="0">
                  <c:v>Opportunities for development</c:v>
                </c:pt>
              </c:strCache>
            </c:strRef>
          </c:tx>
          <c:spPr>
            <a:solidFill>
              <a:schemeClr val="accent1"/>
            </a:solidFill>
            <a:ln>
              <a:noFill/>
            </a:ln>
            <a:effectLst/>
          </c:spPr>
          <c:invertIfNegative val="0"/>
          <c:dPt>
            <c:idx val="0"/>
            <c:invertIfNegative val="0"/>
            <c:bubble3D val="0"/>
            <c:spPr>
              <a:solidFill>
                <a:srgbClr val="17375E"/>
              </a:solidFill>
              <a:ln>
                <a:noFill/>
              </a:ln>
              <a:effectLst/>
            </c:spPr>
            <c:extLst>
              <c:ext xmlns:c16="http://schemas.microsoft.com/office/drawing/2014/chart" uri="{C3380CC4-5D6E-409C-BE32-E72D297353CC}">
                <c16:uniqueId val="{00000001-6CAC-4C6F-BDDF-53C65D658A46}"/>
              </c:ext>
            </c:extLst>
          </c:dPt>
          <c:dPt>
            <c:idx val="1"/>
            <c:invertIfNegative val="0"/>
            <c:bubble3D val="0"/>
            <c:spPr>
              <a:solidFill>
                <a:srgbClr val="95B3D7"/>
              </a:solidFill>
              <a:ln>
                <a:noFill/>
              </a:ln>
              <a:effectLst/>
            </c:spPr>
            <c:extLst>
              <c:ext xmlns:c16="http://schemas.microsoft.com/office/drawing/2014/chart" uri="{C3380CC4-5D6E-409C-BE32-E72D297353CC}">
                <c16:uniqueId val="{00000003-6CAC-4C6F-BDDF-53C65D658A46}"/>
              </c:ext>
            </c:extLst>
          </c:dPt>
          <c:dPt>
            <c:idx val="2"/>
            <c:invertIfNegative val="0"/>
            <c:bubble3D val="0"/>
            <c:spPr>
              <a:solidFill>
                <a:srgbClr val="7F7F7F"/>
              </a:solidFill>
              <a:ln>
                <a:noFill/>
              </a:ln>
              <a:effectLst/>
            </c:spPr>
            <c:extLst>
              <c:ext xmlns:c16="http://schemas.microsoft.com/office/drawing/2014/chart" uri="{C3380CC4-5D6E-409C-BE32-E72D297353CC}">
                <c16:uniqueId val="{00000005-6CAC-4C6F-BDDF-53C65D658A46}"/>
              </c:ext>
            </c:extLst>
          </c:dPt>
          <c:dPt>
            <c:idx val="3"/>
            <c:invertIfNegative val="0"/>
            <c:bubble3D val="0"/>
            <c:spPr>
              <a:solidFill>
                <a:srgbClr val="BFBFBF"/>
              </a:solidFill>
              <a:ln>
                <a:noFill/>
              </a:ln>
              <a:effectLst/>
            </c:spPr>
            <c:extLst>
              <c:ext xmlns:c16="http://schemas.microsoft.com/office/drawing/2014/chart" uri="{C3380CC4-5D6E-409C-BE32-E72D297353CC}">
                <c16:uniqueId val="{00000007-6CAC-4C6F-BDDF-53C65D658A46}"/>
              </c:ext>
            </c:extLst>
          </c:dPt>
          <c:dPt>
            <c:idx val="4"/>
            <c:invertIfNegative val="0"/>
            <c:bubble3D val="0"/>
            <c:spPr>
              <a:solidFill>
                <a:srgbClr val="7F7F7F"/>
              </a:solidFill>
              <a:ln>
                <a:noFill/>
              </a:ln>
              <a:effectLst/>
            </c:spPr>
            <c:extLst>
              <c:ext xmlns:c16="http://schemas.microsoft.com/office/drawing/2014/chart" uri="{C3380CC4-5D6E-409C-BE32-E72D297353CC}">
                <c16:uniqueId val="{00000009-6CAC-4C6F-BDDF-53C65D658A46}"/>
              </c:ext>
            </c:extLst>
          </c:dPt>
          <c:dPt>
            <c:idx val="5"/>
            <c:invertIfNegative val="0"/>
            <c:bubble3D val="0"/>
            <c:spPr>
              <a:solidFill>
                <a:srgbClr val="595959"/>
              </a:solidFill>
              <a:ln>
                <a:noFill/>
              </a:ln>
              <a:effectLst/>
            </c:spPr>
            <c:extLst>
              <c:ext xmlns:c16="http://schemas.microsoft.com/office/drawing/2014/chart" uri="{C3380CC4-5D6E-409C-BE32-E72D297353CC}">
                <c16:uniqueId val="{0000000B-6CAC-4C6F-BDDF-53C65D658A46}"/>
              </c:ext>
            </c:extLst>
          </c:dPt>
          <c:dPt>
            <c:idx val="6"/>
            <c:invertIfNegative val="0"/>
            <c:bubble3D val="0"/>
            <c:spPr>
              <a:solidFill>
                <a:srgbClr val="404040"/>
              </a:solidFill>
              <a:ln>
                <a:noFill/>
              </a:ln>
              <a:effectLst/>
            </c:spPr>
            <c:extLst>
              <c:ext xmlns:c16="http://schemas.microsoft.com/office/drawing/2014/chart" uri="{C3380CC4-5D6E-409C-BE32-E72D297353CC}">
                <c16:uniqueId val="{0000000D-6CAC-4C6F-BDDF-53C65D658A46}"/>
              </c:ext>
            </c:extLst>
          </c:dPt>
          <c:dPt>
            <c:idx val="7"/>
            <c:invertIfNegative val="0"/>
            <c:bubble3D val="0"/>
            <c:spPr>
              <a:solidFill>
                <a:srgbClr val="CCC1DA"/>
              </a:solidFill>
              <a:ln>
                <a:noFill/>
              </a:ln>
              <a:effectLst/>
            </c:spPr>
            <c:extLst>
              <c:ext xmlns:c16="http://schemas.microsoft.com/office/drawing/2014/chart" uri="{C3380CC4-5D6E-409C-BE32-E72D297353CC}">
                <c16:uniqueId val="{0000000F-6CAC-4C6F-BDDF-53C65D658A46}"/>
              </c:ext>
            </c:extLst>
          </c:dPt>
          <c:dPt>
            <c:idx val="8"/>
            <c:invertIfNegative val="0"/>
            <c:bubble3D val="0"/>
            <c:spPr>
              <a:solidFill>
                <a:srgbClr val="B3A2C7"/>
              </a:solidFill>
              <a:ln>
                <a:noFill/>
              </a:ln>
              <a:effectLst/>
            </c:spPr>
            <c:extLst>
              <c:ext xmlns:c16="http://schemas.microsoft.com/office/drawing/2014/chart" uri="{C3380CC4-5D6E-409C-BE32-E72D297353CC}">
                <c16:uniqueId val="{00000011-6CAC-4C6F-BDDF-53C65D658A46}"/>
              </c:ext>
            </c:extLst>
          </c:dPt>
          <c:dPt>
            <c:idx val="9"/>
            <c:invertIfNegative val="0"/>
            <c:bubble3D val="0"/>
            <c:spPr>
              <a:solidFill>
                <a:srgbClr val="8064A2"/>
              </a:solidFill>
              <a:ln>
                <a:noFill/>
              </a:ln>
              <a:effectLst/>
            </c:spPr>
            <c:extLst>
              <c:ext xmlns:c16="http://schemas.microsoft.com/office/drawing/2014/chart" uri="{C3380CC4-5D6E-409C-BE32-E72D297353CC}">
                <c16:uniqueId val="{00000013-6CAC-4C6F-BDDF-53C65D658A46}"/>
              </c:ext>
            </c:extLst>
          </c:dPt>
          <c:dPt>
            <c:idx val="10"/>
            <c:invertIfNegative val="0"/>
            <c:bubble3D val="0"/>
            <c:spPr>
              <a:solidFill>
                <a:srgbClr val="604A7B"/>
              </a:solidFill>
              <a:ln>
                <a:noFill/>
              </a:ln>
              <a:effectLst/>
            </c:spPr>
            <c:extLst>
              <c:ext xmlns:c16="http://schemas.microsoft.com/office/drawing/2014/chart" uri="{C3380CC4-5D6E-409C-BE32-E72D297353CC}">
                <c16:uniqueId val="{00000015-6CAC-4C6F-BDDF-53C65D658A46}"/>
              </c:ext>
            </c:extLst>
          </c:dPt>
          <c:dPt>
            <c:idx val="11"/>
            <c:invertIfNegative val="0"/>
            <c:bubble3D val="0"/>
            <c:spPr>
              <a:solidFill>
                <a:srgbClr val="403152"/>
              </a:solidFill>
              <a:ln>
                <a:noFill/>
              </a:ln>
              <a:effectLst/>
            </c:spPr>
            <c:extLst>
              <c:ext xmlns:c16="http://schemas.microsoft.com/office/drawing/2014/chart" uri="{C3380CC4-5D6E-409C-BE32-E72D297353CC}">
                <c16:uniqueId val="{00000017-6CAC-4C6F-BDDF-53C65D658A46}"/>
              </c:ext>
            </c:extLst>
          </c:dPt>
          <c:dPt>
            <c:idx val="12"/>
            <c:invertIfNegative val="0"/>
            <c:bubble3D val="0"/>
            <c:spPr>
              <a:solidFill>
                <a:srgbClr val="8064A2"/>
              </a:solidFill>
              <a:ln>
                <a:noFill/>
              </a:ln>
              <a:effectLst/>
            </c:spPr>
            <c:extLst>
              <c:ext xmlns:c16="http://schemas.microsoft.com/office/drawing/2014/chart" uri="{C3380CC4-5D6E-409C-BE32-E72D297353CC}">
                <c16:uniqueId val="{00000019-6CAC-4C6F-BDDF-53C65D658A46}"/>
              </c:ext>
            </c:extLst>
          </c:dPt>
          <c:dPt>
            <c:idx val="13"/>
            <c:invertIfNegative val="0"/>
            <c:bubble3D val="0"/>
            <c:spPr>
              <a:solidFill>
                <a:srgbClr val="8064A2">
                  <a:lumMod val="75000"/>
                </a:srgbClr>
              </a:solidFill>
              <a:ln>
                <a:noFill/>
              </a:ln>
              <a:effectLst/>
            </c:spPr>
            <c:extLst>
              <c:ext xmlns:c16="http://schemas.microsoft.com/office/drawing/2014/chart" uri="{C3380CC4-5D6E-409C-BE32-E72D297353CC}">
                <c16:uniqueId val="{0000001B-6CAC-4C6F-BDDF-53C65D658A46}"/>
              </c:ext>
            </c:extLst>
          </c:dPt>
          <c:dPt>
            <c:idx val="14"/>
            <c:invertIfNegative val="0"/>
            <c:bubble3D val="0"/>
            <c:spPr>
              <a:solidFill>
                <a:srgbClr val="8064A2">
                  <a:lumMod val="50000"/>
                </a:srgbClr>
              </a:solidFill>
              <a:ln>
                <a:noFill/>
              </a:ln>
              <a:effectLst/>
            </c:spPr>
            <c:extLst>
              <c:ext xmlns:c16="http://schemas.microsoft.com/office/drawing/2014/chart" uri="{C3380CC4-5D6E-409C-BE32-E72D297353CC}">
                <c16:uniqueId val="{0000001D-6CAC-4C6F-BDDF-53C65D658A4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('Till rapport (SWE)'!$V$49:$X$50,'Till rapport (SWE)'!$AA$49:$AI$50)</c:f>
              <c:multiLvlStrCache>
                <c:ptCount val="12"/>
                <c:lvl>
                  <c:pt idx="0">
                    <c:v>Company 2018</c:v>
                  </c:pt>
                  <c:pt idx="1">
                    <c:v>Company 2017</c:v>
                  </c:pt>
                  <c:pt idx="2">
                    <c:v>Netigate Benchmark</c:v>
                  </c:pt>
                  <c:pt idx="3">
                    <c:v>Less than 1 year</c:v>
                  </c:pt>
                  <c:pt idx="4">
                    <c:v>1-3 years</c:v>
                  </c:pt>
                  <c:pt idx="5">
                    <c:v>4-6 years</c:v>
                  </c:pt>
                  <c:pt idx="6">
                    <c:v>7- years</c:v>
                  </c:pt>
                  <c:pt idx="7">
                    <c:v>Finance</c:v>
                  </c:pt>
                  <c:pt idx="8">
                    <c:v>Tech</c:v>
                  </c:pt>
                  <c:pt idx="9">
                    <c:v>HR</c:v>
                  </c:pt>
                  <c:pt idx="10">
                    <c:v>Marketing</c:v>
                  </c:pt>
                  <c:pt idx="11">
                    <c:v>Sales</c:v>
                  </c:pt>
                </c:lvl>
                <c:lvl>
                  <c:pt idx="0">
                    <c:v>Total</c:v>
                  </c:pt>
                  <c:pt idx="3">
                    <c:v>Years at the company</c:v>
                  </c:pt>
                  <c:pt idx="7">
                    <c:v>Departments</c:v>
                  </c:pt>
                </c:lvl>
              </c:multiLvlStrCache>
            </c:multiLvlStrRef>
          </c:cat>
          <c:val>
            <c:numRef>
              <c:f>('Till rapport (SWE)'!$V$51:$X$51,'Till rapport (SWE)'!$AA$51:$AI$51)</c:f>
              <c:numCache>
                <c:formatCode>0.0</c:formatCode>
                <c:ptCount val="12"/>
                <c:pt idx="0">
                  <c:v>3.75</c:v>
                </c:pt>
                <c:pt idx="1">
                  <c:v>4.2</c:v>
                </c:pt>
                <c:pt idx="2">
                  <c:v>3.62</c:v>
                </c:pt>
                <c:pt idx="3">
                  <c:v>4.12</c:v>
                </c:pt>
                <c:pt idx="4">
                  <c:v>3.42</c:v>
                </c:pt>
                <c:pt idx="5">
                  <c:v>3.31</c:v>
                </c:pt>
                <c:pt idx="6">
                  <c:v>4</c:v>
                </c:pt>
                <c:pt idx="7">
                  <c:v>4.8</c:v>
                </c:pt>
                <c:pt idx="8">
                  <c:v>4.2</c:v>
                </c:pt>
                <c:pt idx="9">
                  <c:v>4.1900000000000004</c:v>
                </c:pt>
                <c:pt idx="10">
                  <c:v>3.9</c:v>
                </c:pt>
                <c:pt idx="11">
                  <c:v>3.25</c:v>
                </c:pt>
              </c:numCache>
            </c:numRef>
          </c:val>
          <c:extLst>
            <c:ext xmlns:c16="http://schemas.microsoft.com/office/drawing/2014/chart" uri="{C3380CC4-5D6E-409C-BE32-E72D297353CC}">
              <c16:uniqueId val="{0000001E-6CAC-4C6F-BDDF-53C65D658A46}"/>
            </c:ext>
          </c:extLst>
        </c:ser>
        <c:dLbls>
          <c:dLblPos val="outEnd"/>
          <c:showLegendKey val="0"/>
          <c:showVal val="1"/>
          <c:showCatName val="0"/>
          <c:showSerName val="0"/>
          <c:showPercent val="0"/>
          <c:showBubbleSize val="0"/>
        </c:dLbls>
        <c:gapWidth val="80"/>
        <c:overlap val="-10"/>
        <c:axId val="536686424"/>
        <c:axId val="536687600"/>
      </c:barChart>
      <c:catAx>
        <c:axId val="536686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36687600"/>
        <c:crosses val="autoZero"/>
        <c:auto val="1"/>
        <c:lblAlgn val="ctr"/>
        <c:lblOffset val="100"/>
        <c:noMultiLvlLbl val="0"/>
      </c:catAx>
      <c:valAx>
        <c:axId val="536687600"/>
        <c:scaling>
          <c:orientation val="minMax"/>
          <c:max val="5"/>
          <c:min val="1"/>
        </c:scaling>
        <c:delete val="0"/>
        <c:axPos val="t"/>
        <c:numFmt formatCode="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668642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25831401392452E-2"/>
          <c:y val="0.10759355086646825"/>
          <c:w val="0.79467632905204011"/>
          <c:h val="0.700917634126069"/>
        </c:manualLayout>
      </c:layout>
      <c:barChart>
        <c:barDir val="col"/>
        <c:grouping val="clustered"/>
        <c:varyColors val="0"/>
        <c:ser>
          <c:idx val="0"/>
          <c:order val="0"/>
          <c:tx>
            <c:strRef>
              <c:f>'Till rapport (SWE)'!$R$56</c:f>
              <c:strCache>
                <c:ptCount val="1"/>
                <c:pt idx="0">
                  <c:v>Engaged</c:v>
                </c:pt>
              </c:strCache>
            </c:strRef>
          </c:tx>
          <c:spPr>
            <a:solidFill>
              <a:srgbClr val="14977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(SWE)'!$S$55:$W$55</c:f>
              <c:strCache>
                <c:ptCount val="5"/>
                <c:pt idx="0">
                  <c:v>Finance</c:v>
                </c:pt>
                <c:pt idx="1">
                  <c:v>Tech</c:v>
                </c:pt>
                <c:pt idx="2">
                  <c:v>HR</c:v>
                </c:pt>
                <c:pt idx="3">
                  <c:v>Marketing</c:v>
                </c:pt>
                <c:pt idx="4">
                  <c:v>Sales</c:v>
                </c:pt>
              </c:strCache>
            </c:strRef>
          </c:cat>
          <c:val>
            <c:numRef>
              <c:f>'Till rapport (SWE)'!$S$56:$W$56</c:f>
              <c:numCache>
                <c:formatCode>0%</c:formatCode>
                <c:ptCount val="5"/>
                <c:pt idx="0">
                  <c:v>0.85</c:v>
                </c:pt>
                <c:pt idx="1">
                  <c:v>0.71</c:v>
                </c:pt>
                <c:pt idx="2">
                  <c:v>0.53472222222222199</c:v>
                </c:pt>
                <c:pt idx="3">
                  <c:v>0.45833333333333298</c:v>
                </c:pt>
                <c:pt idx="4">
                  <c:v>0.38194444444444497</c:v>
                </c:pt>
              </c:numCache>
            </c:numRef>
          </c:val>
          <c:extLst>
            <c:ext xmlns:c16="http://schemas.microsoft.com/office/drawing/2014/chart" uri="{C3380CC4-5D6E-409C-BE32-E72D297353CC}">
              <c16:uniqueId val="{00000000-D6C9-4005-AC63-B1D249683EC5}"/>
            </c:ext>
          </c:extLst>
        </c:ser>
        <c:ser>
          <c:idx val="1"/>
          <c:order val="1"/>
          <c:tx>
            <c:strRef>
              <c:f>'Till rapport (SWE)'!$R$57</c:f>
              <c:strCache>
                <c:ptCount val="1"/>
                <c:pt idx="0">
                  <c:v>Satisfied</c:v>
                </c:pt>
              </c:strCache>
            </c:strRef>
          </c:tx>
          <c:spPr>
            <a:solidFill>
              <a:srgbClr val="A6A6A6"/>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(SWE)'!$S$55:$W$55</c:f>
              <c:strCache>
                <c:ptCount val="5"/>
                <c:pt idx="0">
                  <c:v>Finance</c:v>
                </c:pt>
                <c:pt idx="1">
                  <c:v>Tech</c:v>
                </c:pt>
                <c:pt idx="2">
                  <c:v>HR</c:v>
                </c:pt>
                <c:pt idx="3">
                  <c:v>Marketing</c:v>
                </c:pt>
                <c:pt idx="4">
                  <c:v>Sales</c:v>
                </c:pt>
              </c:strCache>
            </c:strRef>
          </c:cat>
          <c:val>
            <c:numRef>
              <c:f>'Till rapport (SWE)'!$S$57:$W$57</c:f>
              <c:numCache>
                <c:formatCode>0%</c:formatCode>
                <c:ptCount val="5"/>
                <c:pt idx="0">
                  <c:v>0.04</c:v>
                </c:pt>
                <c:pt idx="1">
                  <c:v>0.06</c:v>
                </c:pt>
                <c:pt idx="2">
                  <c:v>0.08</c:v>
                </c:pt>
                <c:pt idx="3">
                  <c:v>0.12</c:v>
                </c:pt>
                <c:pt idx="4">
                  <c:v>7.0000000000000007E-2</c:v>
                </c:pt>
              </c:numCache>
            </c:numRef>
          </c:val>
          <c:extLst>
            <c:ext xmlns:c16="http://schemas.microsoft.com/office/drawing/2014/chart" uri="{C3380CC4-5D6E-409C-BE32-E72D297353CC}">
              <c16:uniqueId val="{00000001-D6C9-4005-AC63-B1D249683EC5}"/>
            </c:ext>
          </c:extLst>
        </c:ser>
        <c:ser>
          <c:idx val="2"/>
          <c:order val="2"/>
          <c:tx>
            <c:strRef>
              <c:f>'Till rapport (SWE)'!$R$58</c:f>
              <c:strCache>
                <c:ptCount val="1"/>
                <c:pt idx="0">
                  <c:v>Frustrated</c:v>
                </c:pt>
              </c:strCache>
            </c:strRef>
          </c:tx>
          <c:spPr>
            <a:solidFill>
              <a:srgbClr val="F26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(SWE)'!$S$55:$W$55</c:f>
              <c:strCache>
                <c:ptCount val="5"/>
                <c:pt idx="0">
                  <c:v>Finance</c:v>
                </c:pt>
                <c:pt idx="1">
                  <c:v>Tech</c:v>
                </c:pt>
                <c:pt idx="2">
                  <c:v>HR</c:v>
                </c:pt>
                <c:pt idx="3">
                  <c:v>Marketing</c:v>
                </c:pt>
                <c:pt idx="4">
                  <c:v>Sales</c:v>
                </c:pt>
              </c:strCache>
            </c:strRef>
          </c:cat>
          <c:val>
            <c:numRef>
              <c:f>'Till rapport (SWE)'!$S$58:$W$58</c:f>
              <c:numCache>
                <c:formatCode>0%</c:formatCode>
                <c:ptCount val="5"/>
                <c:pt idx="0">
                  <c:v>0.05</c:v>
                </c:pt>
                <c:pt idx="1">
                  <c:v>0.1</c:v>
                </c:pt>
                <c:pt idx="2">
                  <c:v>0.19</c:v>
                </c:pt>
                <c:pt idx="3">
                  <c:v>0.17</c:v>
                </c:pt>
                <c:pt idx="4">
                  <c:v>0.24</c:v>
                </c:pt>
              </c:numCache>
            </c:numRef>
          </c:val>
          <c:extLst>
            <c:ext xmlns:c16="http://schemas.microsoft.com/office/drawing/2014/chart" uri="{C3380CC4-5D6E-409C-BE32-E72D297353CC}">
              <c16:uniqueId val="{00000002-D6C9-4005-AC63-B1D249683EC5}"/>
            </c:ext>
          </c:extLst>
        </c:ser>
        <c:ser>
          <c:idx val="3"/>
          <c:order val="3"/>
          <c:tx>
            <c:strRef>
              <c:f>'Till rapport (SWE)'!$R$59</c:f>
              <c:strCache>
                <c:ptCount val="1"/>
                <c:pt idx="0">
                  <c:v>Negative</c:v>
                </c:pt>
              </c:strCache>
            </c:strRef>
          </c:tx>
          <c:spPr>
            <a:solidFill>
              <a:srgbClr val="D9111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j-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(SWE)'!$S$55:$W$55</c:f>
              <c:strCache>
                <c:ptCount val="5"/>
                <c:pt idx="0">
                  <c:v>Finance</c:v>
                </c:pt>
                <c:pt idx="1">
                  <c:v>Tech</c:v>
                </c:pt>
                <c:pt idx="2">
                  <c:v>HR</c:v>
                </c:pt>
                <c:pt idx="3">
                  <c:v>Marketing</c:v>
                </c:pt>
                <c:pt idx="4">
                  <c:v>Sales</c:v>
                </c:pt>
              </c:strCache>
            </c:strRef>
          </c:cat>
          <c:val>
            <c:numRef>
              <c:f>'Till rapport (SWE)'!$S$59:$W$59</c:f>
              <c:numCache>
                <c:formatCode>0%</c:formatCode>
                <c:ptCount val="5"/>
                <c:pt idx="0">
                  <c:v>6.25E-2</c:v>
                </c:pt>
                <c:pt idx="1">
                  <c:v>0.125</c:v>
                </c:pt>
                <c:pt idx="2">
                  <c:v>0.1875</c:v>
                </c:pt>
                <c:pt idx="3">
                  <c:v>0.25</c:v>
                </c:pt>
                <c:pt idx="4">
                  <c:v>0.3125</c:v>
                </c:pt>
              </c:numCache>
            </c:numRef>
          </c:val>
          <c:extLst>
            <c:ext xmlns:c16="http://schemas.microsoft.com/office/drawing/2014/chart" uri="{C3380CC4-5D6E-409C-BE32-E72D297353CC}">
              <c16:uniqueId val="{00000003-D6C9-4005-AC63-B1D249683EC5}"/>
            </c:ext>
          </c:extLst>
        </c:ser>
        <c:dLbls>
          <c:dLblPos val="outEnd"/>
          <c:showLegendKey val="0"/>
          <c:showVal val="1"/>
          <c:showCatName val="0"/>
          <c:showSerName val="0"/>
          <c:showPercent val="0"/>
          <c:showBubbleSize val="0"/>
        </c:dLbls>
        <c:gapWidth val="200"/>
        <c:overlap val="-10"/>
        <c:axId val="527251608"/>
        <c:axId val="532134128"/>
      </c:barChart>
      <c:catAx>
        <c:axId val="5272516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crossAx val="532134128"/>
        <c:crosses val="autoZero"/>
        <c:auto val="1"/>
        <c:lblAlgn val="ctr"/>
        <c:lblOffset val="100"/>
        <c:noMultiLvlLbl val="0"/>
      </c:catAx>
      <c:valAx>
        <c:axId val="532134128"/>
        <c:scaling>
          <c:orientation val="minMax"/>
        </c:scaling>
        <c:delete val="0"/>
        <c:axPos val="l"/>
        <c:numFmt formatCode="0%" sourceLinked="1"/>
        <c:majorTickMark val="none"/>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mj-lt"/>
                <a:ea typeface="+mn-ea"/>
                <a:cs typeface="+mn-cs"/>
              </a:defRPr>
            </a:pPr>
            <a:endParaRPr lang="en-US"/>
          </a:p>
        </c:txPr>
        <c:crossAx val="527251608"/>
        <c:crosses val="autoZero"/>
        <c:crossBetween val="between"/>
        <c:majorUnit val="0.2"/>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mj-lt"/>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253545368896554E-2"/>
          <c:y val="0.1650258110070866"/>
          <c:w val="0.98133542056889211"/>
          <c:h val="0.58973998748778966"/>
        </c:manualLayout>
      </c:layout>
      <c:barChart>
        <c:barDir val="col"/>
        <c:grouping val="clustered"/>
        <c:varyColors val="0"/>
        <c:ser>
          <c:idx val="0"/>
          <c:order val="0"/>
          <c:spPr>
            <a:solidFill>
              <a:srgbClr val="00BCF2"/>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1-D9A2-41D7-9F2A-115888DA56F9}"/>
              </c:ext>
            </c:extLst>
          </c:dPt>
          <c:dPt>
            <c:idx val="1"/>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3-D9A2-41D7-9F2A-115888DA56F9}"/>
              </c:ext>
            </c:extLst>
          </c:dPt>
          <c:dPt>
            <c:idx val="2"/>
            <c:invertIfNegative val="0"/>
            <c:bubble3D val="0"/>
            <c:spPr>
              <a:solidFill>
                <a:sysClr val="windowText" lastClr="000000">
                  <a:lumMod val="65000"/>
                  <a:lumOff val="35000"/>
                </a:sysClr>
              </a:solidFill>
              <a:ln>
                <a:noFill/>
              </a:ln>
              <a:effectLst/>
            </c:spPr>
            <c:extLst>
              <c:ext xmlns:c16="http://schemas.microsoft.com/office/drawing/2014/chart" uri="{C3380CC4-5D6E-409C-BE32-E72D297353CC}">
                <c16:uniqueId val="{00000005-D9A2-41D7-9F2A-115888DA56F9}"/>
              </c:ext>
            </c:extLst>
          </c:dPt>
          <c:dPt>
            <c:idx val="3"/>
            <c:invertIfNegative val="0"/>
            <c:bubble3D val="0"/>
            <c:spPr>
              <a:solidFill>
                <a:sysClr val="windowText" lastClr="000000">
                  <a:lumMod val="75000"/>
                  <a:lumOff val="25000"/>
                </a:sysClr>
              </a:solidFill>
              <a:ln>
                <a:noFill/>
              </a:ln>
              <a:effectLst/>
            </c:spPr>
            <c:extLst>
              <c:ext xmlns:c16="http://schemas.microsoft.com/office/drawing/2014/chart" uri="{C3380CC4-5D6E-409C-BE32-E72D297353CC}">
                <c16:uniqueId val="{00000007-D9A2-41D7-9F2A-115888DA56F9}"/>
              </c:ext>
            </c:extLst>
          </c:dPt>
          <c:dPt>
            <c:idx val="4"/>
            <c:invertIfNegative val="0"/>
            <c:bubble3D val="0"/>
            <c:spPr>
              <a:solidFill>
                <a:sysClr val="windowText" lastClr="000000">
                  <a:lumMod val="85000"/>
                  <a:lumOff val="15000"/>
                </a:sysClr>
              </a:solidFill>
              <a:ln>
                <a:noFill/>
              </a:ln>
              <a:effectLst/>
            </c:spPr>
            <c:extLst>
              <c:ext xmlns:c16="http://schemas.microsoft.com/office/drawing/2014/chart" uri="{C3380CC4-5D6E-409C-BE32-E72D297353CC}">
                <c16:uniqueId val="{00000009-D9A2-41D7-9F2A-115888DA56F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 report'!$A$30:$A$33</c:f>
              <c:strCache>
                <c:ptCount val="4"/>
                <c:pt idx="0">
                  <c:v>21-30</c:v>
                </c:pt>
                <c:pt idx="1">
                  <c:v>31-40</c:v>
                </c:pt>
                <c:pt idx="2">
                  <c:v>41-50</c:v>
                </c:pt>
                <c:pt idx="3">
                  <c:v>51-</c:v>
                </c:pt>
              </c:strCache>
            </c:strRef>
          </c:cat>
          <c:val>
            <c:numRef>
              <c:f>'To report'!$B$30:$B$33</c:f>
              <c:numCache>
                <c:formatCode>0%</c:formatCode>
                <c:ptCount val="4"/>
                <c:pt idx="0">
                  <c:v>0.13541666666666699</c:v>
                </c:pt>
                <c:pt idx="1">
                  <c:v>0.26041666666666702</c:v>
                </c:pt>
                <c:pt idx="2">
                  <c:v>0.29166666666666702</c:v>
                </c:pt>
                <c:pt idx="3">
                  <c:v>0.31</c:v>
                </c:pt>
              </c:numCache>
            </c:numRef>
          </c:val>
          <c:extLst>
            <c:ext xmlns:c16="http://schemas.microsoft.com/office/drawing/2014/chart" uri="{C3380CC4-5D6E-409C-BE32-E72D297353CC}">
              <c16:uniqueId val="{0000000A-D9A2-41D7-9F2A-115888DA56F9}"/>
            </c:ext>
          </c:extLst>
        </c:ser>
        <c:dLbls>
          <c:showLegendKey val="0"/>
          <c:showVal val="0"/>
          <c:showCatName val="0"/>
          <c:showSerName val="0"/>
          <c:showPercent val="0"/>
          <c:showBubbleSize val="0"/>
        </c:dLbls>
        <c:gapWidth val="82"/>
        <c:axId val="396649808"/>
        <c:axId val="396647064"/>
      </c:barChart>
      <c:catAx>
        <c:axId val="39664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en-US"/>
          </a:p>
        </c:txPr>
        <c:crossAx val="396647064"/>
        <c:crosses val="autoZero"/>
        <c:auto val="1"/>
        <c:lblAlgn val="ctr"/>
        <c:lblOffset val="100"/>
        <c:noMultiLvlLbl val="0"/>
      </c:catAx>
      <c:valAx>
        <c:axId val="396647064"/>
        <c:scaling>
          <c:orientation val="minMax"/>
        </c:scaling>
        <c:delete val="1"/>
        <c:axPos val="l"/>
        <c:numFmt formatCode="0%" sourceLinked="1"/>
        <c:majorTickMark val="out"/>
        <c:minorTickMark val="none"/>
        <c:tickLblPos val="nextTo"/>
        <c:crossAx val="396649808"/>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solidFill>
            <a:schemeClr val="tx1"/>
          </a:solidFill>
          <a:latin typeface="Segoe UI Light" panose="020B0502040204020203"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7253545368896554E-2"/>
          <c:y val="0.1650258110070866"/>
          <c:w val="0.98133542056889211"/>
          <c:h val="0.58973998748778966"/>
        </c:manualLayout>
      </c:layout>
      <c:barChart>
        <c:barDir val="col"/>
        <c:grouping val="clustered"/>
        <c:varyColors val="0"/>
        <c:ser>
          <c:idx val="0"/>
          <c:order val="0"/>
          <c:tx>
            <c:strRef>
              <c:f>'Till rapport (SWE)'!$J$2</c:f>
              <c:strCache>
                <c:ptCount val="1"/>
                <c:pt idx="0">
                  <c:v>Organisationen 2016</c:v>
                </c:pt>
              </c:strCache>
            </c:strRef>
          </c:tx>
          <c:spPr>
            <a:solidFill>
              <a:srgbClr val="BFBFBF"/>
            </a:solidFill>
            <a:ln>
              <a:noFill/>
            </a:ln>
            <a:effectLst/>
          </c:spPr>
          <c:invertIfNegative val="0"/>
          <c:dPt>
            <c:idx val="1"/>
            <c:invertIfNegative val="0"/>
            <c:bubble3D val="0"/>
            <c:spPr>
              <a:solidFill>
                <a:srgbClr val="7F7F7F"/>
              </a:solidFill>
              <a:ln>
                <a:noFill/>
              </a:ln>
              <a:effectLst/>
            </c:spPr>
            <c:extLst>
              <c:ext xmlns:c16="http://schemas.microsoft.com/office/drawing/2014/chart" uri="{C3380CC4-5D6E-409C-BE32-E72D297353CC}">
                <c16:uniqueId val="{00000001-B931-4FE2-B05B-821AD913E170}"/>
              </c:ext>
            </c:extLst>
          </c:dPt>
          <c:dPt>
            <c:idx val="2"/>
            <c:invertIfNegative val="0"/>
            <c:bubble3D val="0"/>
            <c:spPr>
              <a:solidFill>
                <a:srgbClr val="595959"/>
              </a:solidFill>
              <a:ln>
                <a:noFill/>
              </a:ln>
              <a:effectLst/>
            </c:spPr>
            <c:extLst>
              <c:ext xmlns:c16="http://schemas.microsoft.com/office/drawing/2014/chart" uri="{C3380CC4-5D6E-409C-BE32-E72D297353CC}">
                <c16:uniqueId val="{00000002-B931-4FE2-B05B-821AD913E170}"/>
              </c:ext>
            </c:extLst>
          </c:dPt>
          <c:dPt>
            <c:idx val="3"/>
            <c:invertIfNegative val="0"/>
            <c:bubble3D val="0"/>
            <c:spPr>
              <a:solidFill>
                <a:srgbClr val="404040"/>
              </a:solidFill>
              <a:ln>
                <a:noFill/>
              </a:ln>
              <a:effectLst/>
            </c:spPr>
            <c:extLst>
              <c:ext xmlns:c16="http://schemas.microsoft.com/office/drawing/2014/chart" uri="{C3380CC4-5D6E-409C-BE32-E72D297353CC}">
                <c16:uniqueId val="{00000003-B931-4FE2-B05B-821AD913E17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Ligh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(SWE)'!$I$3:$I$6</c:f>
              <c:strCache>
                <c:ptCount val="4"/>
                <c:pt idx="0">
                  <c:v>Less than 1 year</c:v>
                </c:pt>
                <c:pt idx="1">
                  <c:v>1-3 years</c:v>
                </c:pt>
                <c:pt idx="2">
                  <c:v>4-6 years</c:v>
                </c:pt>
                <c:pt idx="3">
                  <c:v>7- years</c:v>
                </c:pt>
              </c:strCache>
            </c:strRef>
          </c:cat>
          <c:val>
            <c:numRef>
              <c:f>'Till rapport (SWE)'!$J$3:$J$6</c:f>
              <c:numCache>
                <c:formatCode>0%</c:formatCode>
                <c:ptCount val="4"/>
                <c:pt idx="0">
                  <c:v>0.2</c:v>
                </c:pt>
                <c:pt idx="1">
                  <c:v>0.371428571428571</c:v>
                </c:pt>
                <c:pt idx="2">
                  <c:v>0.2</c:v>
                </c:pt>
                <c:pt idx="3">
                  <c:v>0.23</c:v>
                </c:pt>
              </c:numCache>
            </c:numRef>
          </c:val>
          <c:extLst>
            <c:ext xmlns:c16="http://schemas.microsoft.com/office/drawing/2014/chart" uri="{C3380CC4-5D6E-409C-BE32-E72D297353CC}">
              <c16:uniqueId val="{00000000-B931-4FE2-B05B-821AD913E170}"/>
            </c:ext>
          </c:extLst>
        </c:ser>
        <c:dLbls>
          <c:dLblPos val="outEnd"/>
          <c:showLegendKey val="0"/>
          <c:showVal val="1"/>
          <c:showCatName val="0"/>
          <c:showSerName val="0"/>
          <c:showPercent val="0"/>
          <c:showBubbleSize val="0"/>
        </c:dLbls>
        <c:gapWidth val="82"/>
        <c:axId val="396649808"/>
        <c:axId val="396647064"/>
      </c:barChart>
      <c:catAx>
        <c:axId val="3966498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en-US"/>
          </a:p>
        </c:txPr>
        <c:crossAx val="396647064"/>
        <c:crosses val="autoZero"/>
        <c:auto val="1"/>
        <c:lblAlgn val="ctr"/>
        <c:lblOffset val="100"/>
        <c:noMultiLvlLbl val="0"/>
      </c:catAx>
      <c:valAx>
        <c:axId val="396647064"/>
        <c:scaling>
          <c:orientation val="minMax"/>
        </c:scaling>
        <c:delete val="1"/>
        <c:axPos val="l"/>
        <c:numFmt formatCode="0%" sourceLinked="1"/>
        <c:majorTickMark val="out"/>
        <c:minorTickMark val="none"/>
        <c:tickLblPos val="nextTo"/>
        <c:crossAx val="396649808"/>
        <c:crosses val="autoZero"/>
        <c:crossBetween val="between"/>
      </c:valAx>
      <c:spPr>
        <a:noFill/>
        <a:ln>
          <a:noFill/>
        </a:ln>
        <a:effectLst/>
      </c:spPr>
    </c:plotArea>
    <c:plotVisOnly val="1"/>
    <c:dispBlanksAs val="gap"/>
    <c:showDLblsOverMax val="0"/>
  </c:chart>
  <c:spPr>
    <a:noFill/>
    <a:ln>
      <a:noFill/>
    </a:ln>
    <a:effectLst/>
  </c:spPr>
  <c:txPr>
    <a:bodyPr/>
    <a:lstStyle/>
    <a:p>
      <a:pPr>
        <a:defRPr sz="1200" baseline="0">
          <a:solidFill>
            <a:schemeClr val="tx1"/>
          </a:solidFill>
          <a:latin typeface="Segoe UI Light" panose="020B050204020402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674316895681559"/>
          <c:y val="0.17493902813294715"/>
          <c:w val="0.60257638795124913"/>
          <c:h val="0.7924136999137584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1E4E79"/>
              </a:solidFill>
              <a:ln>
                <a:noFill/>
              </a:ln>
              <a:effectLst/>
            </c:spPr>
            <c:extLst>
              <c:ext xmlns:c16="http://schemas.microsoft.com/office/drawing/2014/chart" uri="{C3380CC4-5D6E-409C-BE32-E72D297353CC}">
                <c16:uniqueId val="{00000010-56E9-4CD6-8615-A1864498AF7B}"/>
              </c:ext>
            </c:extLst>
          </c:dPt>
          <c:dPt>
            <c:idx val="1"/>
            <c:invertIfNegative val="0"/>
            <c:bubble3D val="0"/>
            <c:spPr>
              <a:solidFill>
                <a:srgbClr val="95B3D7"/>
              </a:solidFill>
              <a:ln>
                <a:noFill/>
              </a:ln>
              <a:effectLst/>
            </c:spPr>
            <c:extLst>
              <c:ext xmlns:c16="http://schemas.microsoft.com/office/drawing/2014/chart" uri="{C3380CC4-5D6E-409C-BE32-E72D297353CC}">
                <c16:uniqueId val="{00000011-56E9-4CD6-8615-A1864498AF7B}"/>
              </c:ext>
            </c:extLst>
          </c:dPt>
          <c:dPt>
            <c:idx val="2"/>
            <c:invertIfNegative val="0"/>
            <c:bubble3D val="0"/>
            <c:spPr>
              <a:solidFill>
                <a:sysClr val="window" lastClr="FFFFFF">
                  <a:lumMod val="75000"/>
                </a:sysClr>
              </a:solidFill>
              <a:ln>
                <a:noFill/>
              </a:ln>
              <a:effectLst/>
            </c:spPr>
            <c:extLst>
              <c:ext xmlns:c16="http://schemas.microsoft.com/office/drawing/2014/chart" uri="{C3380CC4-5D6E-409C-BE32-E72D297353CC}">
                <c16:uniqueId val="{00000012-56E9-4CD6-8615-A1864498AF7B}"/>
              </c:ext>
            </c:extLst>
          </c:dPt>
          <c:dPt>
            <c:idx val="3"/>
            <c:invertIfNegative val="0"/>
            <c:bubble3D val="0"/>
            <c:spPr>
              <a:solidFill>
                <a:sysClr val="windowText" lastClr="000000"/>
              </a:solidFill>
              <a:ln w="12700">
                <a:solidFill>
                  <a:sysClr val="window" lastClr="FFFFFF"/>
                </a:solidFill>
              </a:ln>
              <a:effectLst/>
            </c:spPr>
            <c:extLst>
              <c:ext xmlns:c16="http://schemas.microsoft.com/office/drawing/2014/chart" uri="{C3380CC4-5D6E-409C-BE32-E72D297353CC}">
                <c16:uniqueId val="{00000001-B644-4208-A753-5E1C50196F08}"/>
              </c:ext>
            </c:extLst>
          </c:dPt>
          <c:dPt>
            <c:idx val="4"/>
            <c:invertIfNegative val="0"/>
            <c:bubble3D val="0"/>
            <c:spPr>
              <a:solidFill>
                <a:srgbClr val="0D0D0D"/>
              </a:solidFill>
              <a:ln w="12700">
                <a:solidFill>
                  <a:sysClr val="window" lastClr="FFFFFF"/>
                </a:solidFill>
              </a:ln>
              <a:effectLst/>
            </c:spPr>
            <c:extLst>
              <c:ext xmlns:c16="http://schemas.microsoft.com/office/drawing/2014/chart" uri="{C3380CC4-5D6E-409C-BE32-E72D297353CC}">
                <c16:uniqueId val="{00000003-B644-4208-A753-5E1C50196F08}"/>
              </c:ext>
            </c:extLst>
          </c:dPt>
          <c:dPt>
            <c:idx val="5"/>
            <c:invertIfNegative val="0"/>
            <c:bubble3D val="0"/>
            <c:spPr>
              <a:solidFill>
                <a:srgbClr val="00C53E"/>
              </a:solidFill>
              <a:ln w="12700">
                <a:solidFill>
                  <a:sysClr val="window" lastClr="FFFFFF"/>
                </a:solidFill>
              </a:ln>
              <a:effectLst/>
            </c:spPr>
            <c:extLst>
              <c:ext xmlns:c16="http://schemas.microsoft.com/office/drawing/2014/chart" uri="{C3380CC4-5D6E-409C-BE32-E72D297353CC}">
                <c16:uniqueId val="{00000005-B644-4208-A753-5E1C50196F08}"/>
              </c:ext>
            </c:extLst>
          </c:dPt>
          <c:dPt>
            <c:idx val="6"/>
            <c:invertIfNegative val="0"/>
            <c:bubble3D val="0"/>
            <c:spPr>
              <a:solidFill>
                <a:srgbClr val="00C53E"/>
              </a:solidFill>
              <a:ln w="12700">
                <a:solidFill>
                  <a:sysClr val="window" lastClr="FFFFFF"/>
                </a:solidFill>
              </a:ln>
              <a:effectLst/>
            </c:spPr>
            <c:extLst>
              <c:ext xmlns:c16="http://schemas.microsoft.com/office/drawing/2014/chart" uri="{C3380CC4-5D6E-409C-BE32-E72D297353CC}">
                <c16:uniqueId val="{00000007-B644-4208-A753-5E1C50196F08}"/>
              </c:ext>
            </c:extLst>
          </c:dPt>
          <c:dPt>
            <c:idx val="7"/>
            <c:invertIfNegative val="0"/>
            <c:bubble3D val="0"/>
            <c:spPr>
              <a:solidFill>
                <a:srgbClr val="00C53E"/>
              </a:solidFill>
              <a:ln w="12700">
                <a:solidFill>
                  <a:sysClr val="window" lastClr="FFFFFF"/>
                </a:solidFill>
              </a:ln>
              <a:effectLst/>
            </c:spPr>
            <c:extLst>
              <c:ext xmlns:c16="http://schemas.microsoft.com/office/drawing/2014/chart" uri="{C3380CC4-5D6E-409C-BE32-E72D297353CC}">
                <c16:uniqueId val="{00000009-B644-4208-A753-5E1C50196F08}"/>
              </c:ext>
            </c:extLst>
          </c:dPt>
          <c:dPt>
            <c:idx val="8"/>
            <c:invertIfNegative val="0"/>
            <c:bubble3D val="0"/>
            <c:spPr>
              <a:solidFill>
                <a:srgbClr val="00C53E"/>
              </a:solidFill>
              <a:ln w="12700">
                <a:solidFill>
                  <a:sysClr val="window" lastClr="FFFFFF"/>
                </a:solidFill>
              </a:ln>
              <a:effectLst/>
            </c:spPr>
            <c:extLst>
              <c:ext xmlns:c16="http://schemas.microsoft.com/office/drawing/2014/chart" uri="{C3380CC4-5D6E-409C-BE32-E72D297353CC}">
                <c16:uniqueId val="{0000000B-B644-4208-A753-5E1C50196F08}"/>
              </c:ext>
            </c:extLst>
          </c:dPt>
          <c:dPt>
            <c:idx val="9"/>
            <c:invertIfNegative val="0"/>
            <c:bubble3D val="0"/>
            <c:spPr>
              <a:solidFill>
                <a:srgbClr val="00C53E"/>
              </a:solidFill>
              <a:ln w="12700">
                <a:solidFill>
                  <a:sysClr val="window" lastClr="FFFFFF"/>
                </a:solidFill>
              </a:ln>
              <a:effectLst/>
            </c:spPr>
            <c:extLst>
              <c:ext xmlns:c16="http://schemas.microsoft.com/office/drawing/2014/chart" uri="{C3380CC4-5D6E-409C-BE32-E72D297353CC}">
                <c16:uniqueId val="{0000000D-B644-4208-A753-5E1C50196F08}"/>
              </c:ext>
            </c:extLst>
          </c:dPt>
          <c:dPt>
            <c:idx val="10"/>
            <c:invertIfNegative val="0"/>
            <c:bubble3D val="0"/>
            <c:spPr>
              <a:solidFill>
                <a:srgbClr val="00C53E"/>
              </a:solidFill>
              <a:ln w="12700">
                <a:solidFill>
                  <a:sysClr val="window" lastClr="FFFFFF"/>
                </a:solidFill>
              </a:ln>
              <a:effectLst/>
            </c:spPr>
            <c:extLst>
              <c:ext xmlns:c16="http://schemas.microsoft.com/office/drawing/2014/chart" uri="{C3380CC4-5D6E-409C-BE32-E72D297353CC}">
                <c16:uniqueId val="{0000000F-B644-4208-A753-5E1C50196F08}"/>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Segoe UI Ligh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(SWE)'!$U$10:$W$10</c:f>
              <c:strCache>
                <c:ptCount val="3"/>
                <c:pt idx="0">
                  <c:v>Company 2018</c:v>
                </c:pt>
                <c:pt idx="1">
                  <c:v>Company 2017</c:v>
                </c:pt>
                <c:pt idx="2">
                  <c:v>Netigate Benchmark</c:v>
                </c:pt>
              </c:strCache>
            </c:strRef>
          </c:cat>
          <c:val>
            <c:numRef>
              <c:f>'Till rapport (SWE)'!$U$12:$W$12</c:f>
              <c:numCache>
                <c:formatCode>0</c:formatCode>
                <c:ptCount val="3"/>
                <c:pt idx="0">
                  <c:v>81</c:v>
                </c:pt>
                <c:pt idx="1">
                  <c:v>79</c:v>
                </c:pt>
                <c:pt idx="2">
                  <c:v>69</c:v>
                </c:pt>
              </c:numCache>
            </c:numRef>
          </c:val>
          <c:extLst>
            <c:ext xmlns:c16="http://schemas.microsoft.com/office/drawing/2014/chart" uri="{C3380CC4-5D6E-409C-BE32-E72D297353CC}">
              <c16:uniqueId val="{00000010-B644-4208-A753-5E1C50196F08}"/>
            </c:ext>
          </c:extLst>
        </c:ser>
        <c:dLbls>
          <c:dLblPos val="outEnd"/>
          <c:showLegendKey val="0"/>
          <c:showVal val="1"/>
          <c:showCatName val="0"/>
          <c:showSerName val="0"/>
          <c:showPercent val="0"/>
          <c:showBubbleSize val="0"/>
        </c:dLbls>
        <c:gapWidth val="80"/>
        <c:overlap val="-10"/>
        <c:axId val="288505464"/>
        <c:axId val="288506248"/>
      </c:barChart>
      <c:catAx>
        <c:axId val="288505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en-US"/>
          </a:p>
        </c:txPr>
        <c:crossAx val="288506248"/>
        <c:crosses val="autoZero"/>
        <c:auto val="1"/>
        <c:lblAlgn val="ctr"/>
        <c:lblOffset val="100"/>
        <c:noMultiLvlLbl val="0"/>
      </c:catAx>
      <c:valAx>
        <c:axId val="288506248"/>
        <c:scaling>
          <c:orientation val="minMax"/>
          <c:max val="100"/>
          <c:min val="0"/>
        </c:scaling>
        <c:delete val="0"/>
        <c:axPos val="t"/>
        <c:numFmt formatCode="#,##0" sourceLinked="0"/>
        <c:majorTickMark val="out"/>
        <c:minorTickMark val="none"/>
        <c:tickLblPos val="nextTo"/>
        <c:spPr>
          <a:noFill/>
          <a:ln>
            <a:solidFill>
              <a:sysClr val="window" lastClr="FFFFFF">
                <a:lumMod val="85000"/>
              </a:sysClr>
            </a:solidFill>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mn-cs"/>
              </a:defRPr>
            </a:pPr>
            <a:endParaRPr lang="en-US"/>
          </a:p>
        </c:txPr>
        <c:crossAx val="28850546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Segoe UI Light" panose="020B0502040204020203"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724273507631681"/>
          <c:y val="0.10198327153574201"/>
          <c:w val="0.74978761802464589"/>
          <c:h val="0.85205963061833978"/>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BFBFBF"/>
              </a:solidFill>
              <a:ln>
                <a:noFill/>
              </a:ln>
              <a:effectLst/>
            </c:spPr>
            <c:extLst>
              <c:ext xmlns:c16="http://schemas.microsoft.com/office/drawing/2014/chart" uri="{C3380CC4-5D6E-409C-BE32-E72D297353CC}">
                <c16:uniqueId val="{00000000-F44F-4A82-B8B7-84E2EBF2BF9C}"/>
              </c:ext>
            </c:extLst>
          </c:dPt>
          <c:dPt>
            <c:idx val="1"/>
            <c:invertIfNegative val="0"/>
            <c:bubble3D val="0"/>
            <c:spPr>
              <a:solidFill>
                <a:srgbClr val="7F7F7F"/>
              </a:solidFill>
              <a:ln>
                <a:noFill/>
              </a:ln>
              <a:effectLst/>
            </c:spPr>
            <c:extLst>
              <c:ext xmlns:c16="http://schemas.microsoft.com/office/drawing/2014/chart" uri="{C3380CC4-5D6E-409C-BE32-E72D297353CC}">
                <c16:uniqueId val="{00000001-F44F-4A82-B8B7-84E2EBF2BF9C}"/>
              </c:ext>
            </c:extLst>
          </c:dPt>
          <c:dPt>
            <c:idx val="2"/>
            <c:invertIfNegative val="0"/>
            <c:bubble3D val="0"/>
            <c:spPr>
              <a:solidFill>
                <a:srgbClr val="595959"/>
              </a:solidFill>
              <a:ln>
                <a:noFill/>
              </a:ln>
              <a:effectLst/>
            </c:spPr>
            <c:extLst>
              <c:ext xmlns:c16="http://schemas.microsoft.com/office/drawing/2014/chart" uri="{C3380CC4-5D6E-409C-BE32-E72D297353CC}">
                <c16:uniqueId val="{00000002-F44F-4A82-B8B7-84E2EBF2BF9C}"/>
              </c:ext>
            </c:extLst>
          </c:dPt>
          <c:dPt>
            <c:idx val="3"/>
            <c:invertIfNegative val="0"/>
            <c:bubble3D val="0"/>
            <c:spPr>
              <a:solidFill>
                <a:srgbClr val="404040"/>
              </a:solidFill>
              <a:ln>
                <a:noFill/>
              </a:ln>
              <a:effectLst/>
            </c:spPr>
            <c:extLst>
              <c:ext xmlns:c16="http://schemas.microsoft.com/office/drawing/2014/chart" uri="{C3380CC4-5D6E-409C-BE32-E72D297353CC}">
                <c16:uniqueId val="{00000003-F44F-4A82-B8B7-84E2EBF2BF9C}"/>
              </c:ext>
            </c:extLst>
          </c:dPt>
          <c:dPt>
            <c:idx val="4"/>
            <c:invertIfNegative val="0"/>
            <c:bubble3D val="0"/>
            <c:spPr>
              <a:solidFill>
                <a:srgbClr val="86BBC4"/>
              </a:solidFill>
              <a:ln>
                <a:noFill/>
              </a:ln>
              <a:effectLst/>
            </c:spPr>
            <c:extLst>
              <c:ext xmlns:c16="http://schemas.microsoft.com/office/drawing/2014/chart" uri="{C3380CC4-5D6E-409C-BE32-E72D297353CC}">
                <c16:uniqueId val="{00000008-F44F-4A82-B8B7-84E2EBF2BF9C}"/>
              </c:ext>
            </c:extLst>
          </c:dPt>
          <c:dPt>
            <c:idx val="5"/>
            <c:invertIfNegative val="0"/>
            <c:bubble3D val="0"/>
            <c:spPr>
              <a:solidFill>
                <a:srgbClr val="2F585F"/>
              </a:solidFill>
              <a:ln>
                <a:noFill/>
              </a:ln>
              <a:effectLst/>
            </c:spPr>
            <c:extLst>
              <c:ext xmlns:c16="http://schemas.microsoft.com/office/drawing/2014/chart" uri="{C3380CC4-5D6E-409C-BE32-E72D297353CC}">
                <c16:uniqueId val="{00000009-F44F-4A82-B8B7-84E2EBF2BF9C}"/>
              </c:ext>
            </c:extLst>
          </c:dPt>
          <c:dPt>
            <c:idx val="6"/>
            <c:invertIfNegative val="0"/>
            <c:bubble3D val="0"/>
            <c:spPr>
              <a:solidFill>
                <a:srgbClr val="C5E0B4"/>
              </a:solidFill>
              <a:ln>
                <a:noFill/>
              </a:ln>
              <a:effectLst/>
            </c:spPr>
            <c:extLst>
              <c:ext xmlns:c16="http://schemas.microsoft.com/office/drawing/2014/chart" uri="{C3380CC4-5D6E-409C-BE32-E72D297353CC}">
                <c16:uniqueId val="{00000004-F44F-4A82-B8B7-84E2EBF2BF9C}"/>
              </c:ext>
            </c:extLst>
          </c:dPt>
          <c:dPt>
            <c:idx val="7"/>
            <c:invertIfNegative val="0"/>
            <c:bubble3D val="0"/>
            <c:spPr>
              <a:solidFill>
                <a:srgbClr val="A9D18E"/>
              </a:solidFill>
              <a:ln>
                <a:noFill/>
              </a:ln>
              <a:effectLst/>
            </c:spPr>
            <c:extLst>
              <c:ext xmlns:c16="http://schemas.microsoft.com/office/drawing/2014/chart" uri="{C3380CC4-5D6E-409C-BE32-E72D297353CC}">
                <c16:uniqueId val="{00000005-F44F-4A82-B8B7-84E2EBF2BF9C}"/>
              </c:ext>
            </c:extLst>
          </c:dPt>
          <c:dPt>
            <c:idx val="8"/>
            <c:invertIfNegative val="0"/>
            <c:bubble3D val="0"/>
            <c:spPr>
              <a:solidFill>
                <a:srgbClr val="70AD47"/>
              </a:solidFill>
              <a:ln>
                <a:noFill/>
              </a:ln>
              <a:effectLst/>
            </c:spPr>
            <c:extLst>
              <c:ext xmlns:c16="http://schemas.microsoft.com/office/drawing/2014/chart" uri="{C3380CC4-5D6E-409C-BE32-E72D297353CC}">
                <c16:uniqueId val="{00000006-F44F-4A82-B8B7-84E2EBF2BF9C}"/>
              </c:ext>
            </c:extLst>
          </c:dPt>
          <c:dPt>
            <c:idx val="9"/>
            <c:invertIfNegative val="0"/>
            <c:bubble3D val="0"/>
            <c:spPr>
              <a:solidFill>
                <a:srgbClr val="385723"/>
              </a:solidFill>
              <a:ln>
                <a:noFill/>
              </a:ln>
              <a:effectLst/>
            </c:spPr>
            <c:extLst>
              <c:ext xmlns:c16="http://schemas.microsoft.com/office/drawing/2014/chart" uri="{C3380CC4-5D6E-409C-BE32-E72D297353CC}">
                <c16:uniqueId val="{00000007-F44F-4A82-B8B7-84E2EBF2BF9C}"/>
              </c:ext>
            </c:extLst>
          </c:dPt>
          <c:dPt>
            <c:idx val="10"/>
            <c:invertIfNegative val="0"/>
            <c:bubble3D val="0"/>
            <c:spPr>
              <a:solidFill>
                <a:srgbClr val="8064A2">
                  <a:lumMod val="40000"/>
                  <a:lumOff val="60000"/>
                </a:srgbClr>
              </a:solidFill>
              <a:ln>
                <a:noFill/>
              </a:ln>
              <a:effectLst/>
            </c:spPr>
            <c:extLst>
              <c:ext xmlns:c16="http://schemas.microsoft.com/office/drawing/2014/chart" uri="{C3380CC4-5D6E-409C-BE32-E72D297353CC}">
                <c16:uniqueId val="{0000000A-F44F-4A82-B8B7-84E2EBF2BF9C}"/>
              </c:ext>
            </c:extLst>
          </c:dPt>
          <c:dPt>
            <c:idx val="11"/>
            <c:invertIfNegative val="0"/>
            <c:bubble3D val="0"/>
            <c:spPr>
              <a:solidFill>
                <a:srgbClr val="8064A2">
                  <a:lumMod val="60000"/>
                  <a:lumOff val="40000"/>
                </a:srgbClr>
              </a:solidFill>
              <a:ln>
                <a:noFill/>
              </a:ln>
              <a:effectLst/>
            </c:spPr>
            <c:extLst>
              <c:ext xmlns:c16="http://schemas.microsoft.com/office/drawing/2014/chart" uri="{C3380CC4-5D6E-409C-BE32-E72D297353CC}">
                <c16:uniqueId val="{0000000B-F44F-4A82-B8B7-84E2EBF2BF9C}"/>
              </c:ext>
            </c:extLst>
          </c:dPt>
          <c:dPt>
            <c:idx val="12"/>
            <c:invertIfNegative val="0"/>
            <c:bubble3D val="0"/>
            <c:spPr>
              <a:solidFill>
                <a:srgbClr val="8064A2"/>
              </a:solidFill>
              <a:ln>
                <a:noFill/>
              </a:ln>
              <a:effectLst/>
            </c:spPr>
            <c:extLst>
              <c:ext xmlns:c16="http://schemas.microsoft.com/office/drawing/2014/chart" uri="{C3380CC4-5D6E-409C-BE32-E72D297353CC}">
                <c16:uniqueId val="{0000000C-F44F-4A82-B8B7-84E2EBF2BF9C}"/>
              </c:ext>
            </c:extLst>
          </c:dPt>
          <c:dPt>
            <c:idx val="13"/>
            <c:invertIfNegative val="0"/>
            <c:bubble3D val="0"/>
            <c:spPr>
              <a:solidFill>
                <a:srgbClr val="8064A2">
                  <a:lumMod val="75000"/>
                </a:srgbClr>
              </a:solidFill>
              <a:ln>
                <a:noFill/>
              </a:ln>
              <a:effectLst/>
            </c:spPr>
            <c:extLst>
              <c:ext xmlns:c16="http://schemas.microsoft.com/office/drawing/2014/chart" uri="{C3380CC4-5D6E-409C-BE32-E72D297353CC}">
                <c16:uniqueId val="{0000000D-F44F-4A82-B8B7-84E2EBF2BF9C}"/>
              </c:ext>
            </c:extLst>
          </c:dPt>
          <c:dPt>
            <c:idx val="14"/>
            <c:invertIfNegative val="0"/>
            <c:bubble3D val="0"/>
            <c:spPr>
              <a:solidFill>
                <a:srgbClr val="8064A2">
                  <a:lumMod val="50000"/>
                </a:srgbClr>
              </a:solidFill>
              <a:ln>
                <a:noFill/>
              </a:ln>
              <a:effectLst/>
            </c:spPr>
            <c:extLst>
              <c:ext xmlns:c16="http://schemas.microsoft.com/office/drawing/2014/chart" uri="{C3380CC4-5D6E-409C-BE32-E72D297353CC}">
                <c16:uniqueId val="{0000000E-F44F-4A82-B8B7-84E2EBF2BF9C}"/>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'Till rapport (SWE)'!$Y$9:$AM$10</c:f>
              <c:multiLvlStrCache>
                <c:ptCount val="15"/>
                <c:lvl>
                  <c:pt idx="0">
                    <c:v>21-30</c:v>
                  </c:pt>
                  <c:pt idx="1">
                    <c:v>31-40</c:v>
                  </c:pt>
                  <c:pt idx="2">
                    <c:v>41-50</c:v>
                  </c:pt>
                  <c:pt idx="3">
                    <c:v>51-</c:v>
                  </c:pt>
                  <c:pt idx="4">
                    <c:v>Women</c:v>
                  </c:pt>
                  <c:pt idx="5">
                    <c:v>Men</c:v>
                  </c:pt>
                  <c:pt idx="6">
                    <c:v>Less than 1 year</c:v>
                  </c:pt>
                  <c:pt idx="7">
                    <c:v>1-3 years</c:v>
                  </c:pt>
                  <c:pt idx="8">
                    <c:v>4-6 years</c:v>
                  </c:pt>
                  <c:pt idx="9">
                    <c:v>7- years</c:v>
                  </c:pt>
                  <c:pt idx="10">
                    <c:v>Finance</c:v>
                  </c:pt>
                  <c:pt idx="11">
                    <c:v>Tech</c:v>
                  </c:pt>
                  <c:pt idx="12">
                    <c:v>HR</c:v>
                  </c:pt>
                  <c:pt idx="13">
                    <c:v>Marketing</c:v>
                  </c:pt>
                  <c:pt idx="14">
                    <c:v>Sales</c:v>
                  </c:pt>
                </c:lvl>
                <c:lvl>
                  <c:pt idx="0">
                    <c:v>Age</c:v>
                  </c:pt>
                  <c:pt idx="4">
                    <c:v>Gender</c:v>
                  </c:pt>
                  <c:pt idx="6">
                    <c:v>Years at the company</c:v>
                  </c:pt>
                  <c:pt idx="10">
                    <c:v>Departments</c:v>
                  </c:pt>
                </c:lvl>
              </c:multiLvlStrCache>
            </c:multiLvlStrRef>
          </c:cat>
          <c:val>
            <c:numRef>
              <c:f>'Till rapport (SWE)'!$Y$12:$AM$12</c:f>
              <c:numCache>
                <c:formatCode>0</c:formatCode>
                <c:ptCount val="15"/>
                <c:pt idx="0">
                  <c:v>73</c:v>
                </c:pt>
                <c:pt idx="1">
                  <c:v>75</c:v>
                </c:pt>
                <c:pt idx="2">
                  <c:v>81</c:v>
                </c:pt>
                <c:pt idx="3">
                  <c:v>85</c:v>
                </c:pt>
                <c:pt idx="4">
                  <c:v>82</c:v>
                </c:pt>
                <c:pt idx="5">
                  <c:v>80</c:v>
                </c:pt>
                <c:pt idx="6">
                  <c:v>85</c:v>
                </c:pt>
                <c:pt idx="7">
                  <c:v>78</c:v>
                </c:pt>
                <c:pt idx="8">
                  <c:v>76</c:v>
                </c:pt>
                <c:pt idx="9">
                  <c:v>84</c:v>
                </c:pt>
                <c:pt idx="10">
                  <c:v>79</c:v>
                </c:pt>
                <c:pt idx="11">
                  <c:v>82</c:v>
                </c:pt>
                <c:pt idx="12">
                  <c:v>82</c:v>
                </c:pt>
                <c:pt idx="13">
                  <c:v>86</c:v>
                </c:pt>
                <c:pt idx="14">
                  <c:v>74</c:v>
                </c:pt>
              </c:numCache>
            </c:numRef>
          </c:val>
          <c:extLst>
            <c:ext xmlns:c16="http://schemas.microsoft.com/office/drawing/2014/chart" uri="{C3380CC4-5D6E-409C-BE32-E72D297353CC}">
              <c16:uniqueId val="{00000000-7FE7-4CE8-880A-F90F1C68ABE2}"/>
            </c:ext>
          </c:extLst>
        </c:ser>
        <c:dLbls>
          <c:dLblPos val="outEnd"/>
          <c:showLegendKey val="0"/>
          <c:showVal val="1"/>
          <c:showCatName val="0"/>
          <c:showSerName val="0"/>
          <c:showPercent val="0"/>
          <c:showBubbleSize val="0"/>
        </c:dLbls>
        <c:gapWidth val="80"/>
        <c:overlap val="-10"/>
        <c:axId val="536686424"/>
        <c:axId val="536687600"/>
      </c:barChart>
      <c:catAx>
        <c:axId val="536686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536687600"/>
        <c:crosses val="autoZero"/>
        <c:auto val="1"/>
        <c:lblAlgn val="ctr"/>
        <c:lblOffset val="100"/>
        <c:noMultiLvlLbl val="0"/>
      </c:catAx>
      <c:valAx>
        <c:axId val="536687600"/>
        <c:scaling>
          <c:orientation val="minMax"/>
          <c:max val="100"/>
        </c:scaling>
        <c:delete val="0"/>
        <c:axPos val="t"/>
        <c:numFmt formatCode="0" sourceLinked="0"/>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36686424"/>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93581726126206"/>
          <c:y val="9.2022299496615667E-2"/>
          <c:w val="0.66496832026141739"/>
          <c:h val="0.92517006802721091"/>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1E4E79"/>
              </a:solidFill>
              <a:ln>
                <a:noFill/>
              </a:ln>
              <a:effectLst/>
            </c:spPr>
            <c:extLst>
              <c:ext xmlns:c16="http://schemas.microsoft.com/office/drawing/2014/chart" uri="{C3380CC4-5D6E-409C-BE32-E72D297353CC}">
                <c16:uniqueId val="{00000001-B693-4606-A6F8-622757AC5DD6}"/>
              </c:ext>
            </c:extLst>
          </c:dPt>
          <c:dPt>
            <c:idx val="1"/>
            <c:invertIfNegative val="0"/>
            <c:bubble3D val="0"/>
            <c:spPr>
              <a:solidFill>
                <a:srgbClr val="95B3D7"/>
              </a:solidFill>
              <a:ln>
                <a:noFill/>
              </a:ln>
              <a:effectLst/>
            </c:spPr>
            <c:extLst>
              <c:ext xmlns:c16="http://schemas.microsoft.com/office/drawing/2014/chart" uri="{C3380CC4-5D6E-409C-BE32-E72D297353CC}">
                <c16:uniqueId val="{00000014-0CE9-41B3-8BF3-EF0DDBDA7D5E}"/>
              </c:ext>
            </c:extLst>
          </c:dPt>
          <c:dPt>
            <c:idx val="2"/>
            <c:invertIfNegative val="0"/>
            <c:bubble3D val="0"/>
            <c:spPr>
              <a:solidFill>
                <a:srgbClr val="A6A6A6"/>
              </a:solidFill>
              <a:ln>
                <a:noFill/>
              </a:ln>
              <a:effectLst/>
            </c:spPr>
            <c:extLst>
              <c:ext xmlns:c16="http://schemas.microsoft.com/office/drawing/2014/chart" uri="{C3380CC4-5D6E-409C-BE32-E72D297353CC}">
                <c16:uniqueId val="{00000003-B693-4606-A6F8-622757AC5DD6}"/>
              </c:ext>
            </c:extLst>
          </c:dPt>
          <c:dPt>
            <c:idx val="3"/>
            <c:invertIfNegative val="0"/>
            <c:bubble3D val="0"/>
            <c:spPr>
              <a:solidFill>
                <a:srgbClr val="1E4E79"/>
              </a:solidFill>
              <a:ln>
                <a:noFill/>
              </a:ln>
              <a:effectLst/>
            </c:spPr>
            <c:extLst>
              <c:ext xmlns:c16="http://schemas.microsoft.com/office/drawing/2014/chart" uri="{C3380CC4-5D6E-409C-BE32-E72D297353CC}">
                <c16:uniqueId val="{00000005-B693-4606-A6F8-622757AC5DD6}"/>
              </c:ext>
            </c:extLst>
          </c:dPt>
          <c:dPt>
            <c:idx val="4"/>
            <c:invertIfNegative val="0"/>
            <c:bubble3D val="0"/>
            <c:spPr>
              <a:solidFill>
                <a:srgbClr val="1E4E79"/>
              </a:solidFill>
              <a:ln>
                <a:noFill/>
              </a:ln>
              <a:effectLst/>
            </c:spPr>
            <c:extLst>
              <c:ext xmlns:c16="http://schemas.microsoft.com/office/drawing/2014/chart" uri="{C3380CC4-5D6E-409C-BE32-E72D297353CC}">
                <c16:uniqueId val="{00000007-B693-4606-A6F8-622757AC5DD6}"/>
              </c:ext>
            </c:extLst>
          </c:dPt>
          <c:dPt>
            <c:idx val="5"/>
            <c:invertIfNegative val="0"/>
            <c:bubble3D val="0"/>
            <c:spPr>
              <a:solidFill>
                <a:srgbClr val="1E4E79"/>
              </a:solidFill>
              <a:ln>
                <a:noFill/>
              </a:ln>
              <a:effectLst/>
            </c:spPr>
            <c:extLst>
              <c:ext xmlns:c16="http://schemas.microsoft.com/office/drawing/2014/chart" uri="{C3380CC4-5D6E-409C-BE32-E72D297353CC}">
                <c16:uniqueId val="{00000009-B693-4606-A6F8-622757AC5DD6}"/>
              </c:ext>
            </c:extLst>
          </c:dPt>
          <c:dPt>
            <c:idx val="6"/>
            <c:invertIfNegative val="0"/>
            <c:bubble3D val="0"/>
            <c:spPr>
              <a:solidFill>
                <a:srgbClr val="1E4E79"/>
              </a:solidFill>
              <a:ln>
                <a:noFill/>
              </a:ln>
              <a:effectLst/>
            </c:spPr>
            <c:extLst>
              <c:ext xmlns:c16="http://schemas.microsoft.com/office/drawing/2014/chart" uri="{C3380CC4-5D6E-409C-BE32-E72D297353CC}">
                <c16:uniqueId val="{0000000B-B693-4606-A6F8-622757AC5DD6}"/>
              </c:ext>
            </c:extLst>
          </c:dPt>
          <c:dPt>
            <c:idx val="7"/>
            <c:invertIfNegative val="0"/>
            <c:bubble3D val="0"/>
            <c:spPr>
              <a:solidFill>
                <a:srgbClr val="1E4E79"/>
              </a:solidFill>
              <a:ln>
                <a:noFill/>
              </a:ln>
              <a:effectLst/>
            </c:spPr>
            <c:extLst>
              <c:ext xmlns:c16="http://schemas.microsoft.com/office/drawing/2014/chart" uri="{C3380CC4-5D6E-409C-BE32-E72D297353CC}">
                <c16:uniqueId val="{0000000D-B693-4606-A6F8-622757AC5DD6}"/>
              </c:ext>
            </c:extLst>
          </c:dPt>
          <c:dPt>
            <c:idx val="8"/>
            <c:invertIfNegative val="0"/>
            <c:bubble3D val="0"/>
            <c:spPr>
              <a:solidFill>
                <a:srgbClr val="1E4E79"/>
              </a:solidFill>
              <a:ln>
                <a:noFill/>
              </a:ln>
              <a:effectLst/>
            </c:spPr>
            <c:extLst>
              <c:ext xmlns:c16="http://schemas.microsoft.com/office/drawing/2014/chart" uri="{C3380CC4-5D6E-409C-BE32-E72D297353CC}">
                <c16:uniqueId val="{0000000F-B693-4606-A6F8-622757AC5DD6}"/>
              </c:ext>
            </c:extLst>
          </c:dPt>
          <c:dPt>
            <c:idx val="9"/>
            <c:invertIfNegative val="0"/>
            <c:bubble3D val="0"/>
            <c:spPr>
              <a:solidFill>
                <a:srgbClr val="1E4E79"/>
              </a:solidFill>
              <a:ln>
                <a:noFill/>
              </a:ln>
              <a:effectLst/>
            </c:spPr>
            <c:extLst>
              <c:ext xmlns:c16="http://schemas.microsoft.com/office/drawing/2014/chart" uri="{C3380CC4-5D6E-409C-BE32-E72D297353CC}">
                <c16:uniqueId val="{00000011-B693-4606-A6F8-622757AC5DD6}"/>
              </c:ext>
            </c:extLst>
          </c:dPt>
          <c:dPt>
            <c:idx val="10"/>
            <c:invertIfNegative val="0"/>
            <c:bubble3D val="0"/>
            <c:spPr>
              <a:solidFill>
                <a:srgbClr val="1E4E79"/>
              </a:solidFill>
              <a:ln>
                <a:noFill/>
              </a:ln>
              <a:effectLst/>
            </c:spPr>
            <c:extLst>
              <c:ext xmlns:c16="http://schemas.microsoft.com/office/drawing/2014/chart" uri="{C3380CC4-5D6E-409C-BE32-E72D297353CC}">
                <c16:uniqueId val="{00000013-B693-4606-A6F8-622757AC5DD6}"/>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Segoe UI Light"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(SWE)'!$V$15:$X$15</c:f>
              <c:strCache>
                <c:ptCount val="3"/>
                <c:pt idx="0">
                  <c:v>Company 2018</c:v>
                </c:pt>
                <c:pt idx="1">
                  <c:v>Company 2017</c:v>
                </c:pt>
                <c:pt idx="2">
                  <c:v>Netigate Benchmark</c:v>
                </c:pt>
              </c:strCache>
            </c:strRef>
          </c:cat>
          <c:val>
            <c:numRef>
              <c:f>'Till rapport (SWE)'!$V$16:$X$16</c:f>
              <c:numCache>
                <c:formatCode>General</c:formatCode>
                <c:ptCount val="3"/>
                <c:pt idx="0">
                  <c:v>52</c:v>
                </c:pt>
                <c:pt idx="1">
                  <c:v>25</c:v>
                </c:pt>
                <c:pt idx="2" formatCode="0">
                  <c:v>2</c:v>
                </c:pt>
              </c:numCache>
            </c:numRef>
          </c:val>
          <c:extLst>
            <c:ext xmlns:c16="http://schemas.microsoft.com/office/drawing/2014/chart" uri="{C3380CC4-5D6E-409C-BE32-E72D297353CC}">
              <c16:uniqueId val="{00000014-B693-4606-A6F8-622757AC5DD6}"/>
            </c:ext>
          </c:extLst>
        </c:ser>
        <c:dLbls>
          <c:dLblPos val="outEnd"/>
          <c:showLegendKey val="0"/>
          <c:showVal val="1"/>
          <c:showCatName val="0"/>
          <c:showSerName val="0"/>
          <c:showPercent val="0"/>
          <c:showBubbleSize val="0"/>
        </c:dLbls>
        <c:gapWidth val="75"/>
        <c:axId val="288507424"/>
        <c:axId val="288503112"/>
      </c:barChart>
      <c:catAx>
        <c:axId val="288507424"/>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mn-cs"/>
              </a:defRPr>
            </a:pPr>
            <a:endParaRPr lang="en-US"/>
          </a:p>
        </c:txPr>
        <c:crossAx val="288503112"/>
        <c:crosses val="autoZero"/>
        <c:auto val="1"/>
        <c:lblAlgn val="ctr"/>
        <c:lblOffset val="100"/>
        <c:noMultiLvlLbl val="0"/>
      </c:catAx>
      <c:valAx>
        <c:axId val="288503112"/>
        <c:scaling>
          <c:orientation val="minMax"/>
          <c:max val="100"/>
          <c:min val="-100"/>
        </c:scaling>
        <c:delete val="0"/>
        <c:axPos val="t"/>
        <c:majorGridlines>
          <c:spPr>
            <a:ln w="9525" cap="flat" cmpd="sng" algn="ctr">
              <a:solidFill>
                <a:sysClr val="window" lastClr="FFFFFF">
                  <a:lumMod val="95000"/>
                </a:sysClr>
              </a:solidFill>
              <a:round/>
            </a:ln>
            <a:effectLst/>
          </c:spPr>
        </c:majorGridlines>
        <c:numFmt formatCode="General" sourceLinked="1"/>
        <c:majorTickMark val="out"/>
        <c:minorTickMark val="none"/>
        <c:tickLblPos val="nextTo"/>
        <c:spPr>
          <a:noFill/>
          <a:ln>
            <a:solidFill>
              <a:sysClr val="window" lastClr="FFFFFF">
                <a:lumMod val="85000"/>
              </a:sysClr>
            </a:solidFill>
          </a:ln>
          <a:effectLst/>
        </c:spPr>
        <c:txPr>
          <a:bodyPr rot="-60000000" spcFirstLastPara="1" vertOverflow="ellipsis" vert="horz" wrap="square" anchor="ctr" anchorCtr="1"/>
          <a:lstStyle/>
          <a:p>
            <a:pPr>
              <a:defRPr sz="1197" b="0" i="0" u="none" strike="noStrike" kern="1200" baseline="0">
                <a:solidFill>
                  <a:schemeClr val="tx1"/>
                </a:solidFill>
                <a:latin typeface="Segoe UI Light" panose="020B0502040204020203" pitchFamily="34" charset="0"/>
                <a:ea typeface="+mn-ea"/>
                <a:cs typeface="+mn-cs"/>
              </a:defRPr>
            </a:pPr>
            <a:endParaRPr lang="en-US"/>
          </a:p>
        </c:txPr>
        <c:crossAx val="288507424"/>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solidFill>
          <a:latin typeface="Segoe UI Light" panose="020B0502040204020203"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4484439445073E-2"/>
          <c:y val="0.12810962482177168"/>
          <c:w val="0.95557953693288344"/>
          <c:h val="0.65153894099712384"/>
        </c:manualLayout>
      </c:layout>
      <c:barChart>
        <c:barDir val="col"/>
        <c:grouping val="clustered"/>
        <c:varyColors val="0"/>
        <c:ser>
          <c:idx val="0"/>
          <c:order val="0"/>
          <c:tx>
            <c:strRef>
              <c:f>'Till rapport (SWE)'!$V$19</c:f>
              <c:strCache>
                <c:ptCount val="1"/>
                <c:pt idx="0">
                  <c:v>Company 2018</c:v>
                </c:pt>
              </c:strCache>
            </c:strRef>
          </c:tx>
          <c:spPr>
            <a:solidFill>
              <a:srgbClr val="1E4E7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(SWE)'!$U$20:$U$26</c:f>
              <c:strCache>
                <c:ptCount val="7"/>
                <c:pt idx="0">
                  <c:v>Physical working environment</c:v>
                </c:pt>
                <c:pt idx="1">
                  <c:v>Service functions</c:v>
                </c:pt>
                <c:pt idx="2">
                  <c:v>Psychological working environment</c:v>
                </c:pt>
                <c:pt idx="3">
                  <c:v>Work tasks </c:v>
                </c:pt>
                <c:pt idx="4">
                  <c:v>Leadership </c:v>
                </c:pt>
                <c:pt idx="5">
                  <c:v>Skills training</c:v>
                </c:pt>
                <c:pt idx="6">
                  <c:v>Information</c:v>
                </c:pt>
              </c:strCache>
            </c:strRef>
          </c:cat>
          <c:val>
            <c:numRef>
              <c:f>'Till rapport (SWE)'!$V$20:$V$26</c:f>
              <c:numCache>
                <c:formatCode>0.0</c:formatCode>
                <c:ptCount val="7"/>
                <c:pt idx="0">
                  <c:v>3.68</c:v>
                </c:pt>
                <c:pt idx="1">
                  <c:v>4.01</c:v>
                </c:pt>
                <c:pt idx="2">
                  <c:v>4.25</c:v>
                </c:pt>
                <c:pt idx="3">
                  <c:v>3.99</c:v>
                </c:pt>
                <c:pt idx="4">
                  <c:v>3.79</c:v>
                </c:pt>
                <c:pt idx="5">
                  <c:v>3.54</c:v>
                </c:pt>
                <c:pt idx="6">
                  <c:v>4.22</c:v>
                </c:pt>
              </c:numCache>
            </c:numRef>
          </c:val>
          <c:extLst>
            <c:ext xmlns:c16="http://schemas.microsoft.com/office/drawing/2014/chart" uri="{C3380CC4-5D6E-409C-BE32-E72D297353CC}">
              <c16:uniqueId val="{00000000-33D2-4E3C-A7BE-F6AF603DE458}"/>
            </c:ext>
          </c:extLst>
        </c:ser>
        <c:ser>
          <c:idx val="1"/>
          <c:order val="1"/>
          <c:tx>
            <c:strRef>
              <c:f>'Till rapport (SWE)'!$W$19</c:f>
              <c:strCache>
                <c:ptCount val="1"/>
                <c:pt idx="0">
                  <c:v>Company 2017</c:v>
                </c:pt>
              </c:strCache>
            </c:strRef>
          </c:tx>
          <c:spPr>
            <a:solidFill>
              <a:srgbClr val="9CC2E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(SWE)'!$U$20:$U$26</c:f>
              <c:strCache>
                <c:ptCount val="7"/>
                <c:pt idx="0">
                  <c:v>Physical working environment</c:v>
                </c:pt>
                <c:pt idx="1">
                  <c:v>Service functions</c:v>
                </c:pt>
                <c:pt idx="2">
                  <c:v>Psychological working environment</c:v>
                </c:pt>
                <c:pt idx="3">
                  <c:v>Work tasks </c:v>
                </c:pt>
                <c:pt idx="4">
                  <c:v>Leadership </c:v>
                </c:pt>
                <c:pt idx="5">
                  <c:v>Skills training</c:v>
                </c:pt>
                <c:pt idx="6">
                  <c:v>Information</c:v>
                </c:pt>
              </c:strCache>
            </c:strRef>
          </c:cat>
          <c:val>
            <c:numRef>
              <c:f>'Till rapport (SWE)'!$W$20:$W$26</c:f>
              <c:numCache>
                <c:formatCode>0.0</c:formatCode>
                <c:ptCount val="7"/>
                <c:pt idx="0">
                  <c:v>3.96</c:v>
                </c:pt>
                <c:pt idx="1">
                  <c:v>3.84</c:v>
                </c:pt>
                <c:pt idx="2">
                  <c:v>4.32</c:v>
                </c:pt>
                <c:pt idx="3">
                  <c:v>4.13</c:v>
                </c:pt>
                <c:pt idx="4">
                  <c:v>3.98</c:v>
                </c:pt>
                <c:pt idx="5">
                  <c:v>3.65</c:v>
                </c:pt>
                <c:pt idx="6">
                  <c:v>4.0199999999999996</c:v>
                </c:pt>
              </c:numCache>
            </c:numRef>
          </c:val>
          <c:extLst>
            <c:ext xmlns:c16="http://schemas.microsoft.com/office/drawing/2014/chart" uri="{C3380CC4-5D6E-409C-BE32-E72D297353CC}">
              <c16:uniqueId val="{00000001-33D2-4E3C-A7BE-F6AF603DE458}"/>
            </c:ext>
          </c:extLst>
        </c:ser>
        <c:ser>
          <c:idx val="2"/>
          <c:order val="2"/>
          <c:tx>
            <c:strRef>
              <c:f>'Till rapport (SWE)'!$X$19</c:f>
              <c:strCache>
                <c:ptCount val="1"/>
                <c:pt idx="0">
                  <c:v>Netigate 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(SWE)'!$U$20:$U$26</c:f>
              <c:strCache>
                <c:ptCount val="7"/>
                <c:pt idx="0">
                  <c:v>Physical working environment</c:v>
                </c:pt>
                <c:pt idx="1">
                  <c:v>Service functions</c:v>
                </c:pt>
                <c:pt idx="2">
                  <c:v>Psychological working environment</c:v>
                </c:pt>
                <c:pt idx="3">
                  <c:v>Work tasks </c:v>
                </c:pt>
                <c:pt idx="4">
                  <c:v>Leadership </c:v>
                </c:pt>
                <c:pt idx="5">
                  <c:v>Skills training</c:v>
                </c:pt>
                <c:pt idx="6">
                  <c:v>Information</c:v>
                </c:pt>
              </c:strCache>
            </c:strRef>
          </c:cat>
          <c:val>
            <c:numRef>
              <c:f>'Till rapport (SWE)'!$X$20:$X$26</c:f>
              <c:numCache>
                <c:formatCode>0.0</c:formatCode>
                <c:ptCount val="7"/>
                <c:pt idx="0">
                  <c:v>3.68</c:v>
                </c:pt>
                <c:pt idx="1">
                  <c:v>3.78</c:v>
                </c:pt>
                <c:pt idx="2">
                  <c:v>3.7</c:v>
                </c:pt>
                <c:pt idx="3">
                  <c:v>3.94</c:v>
                </c:pt>
                <c:pt idx="4">
                  <c:v>3.66</c:v>
                </c:pt>
                <c:pt idx="5">
                  <c:v>3.43</c:v>
                </c:pt>
                <c:pt idx="6">
                  <c:v>3.56</c:v>
                </c:pt>
              </c:numCache>
            </c:numRef>
          </c:val>
          <c:extLst>
            <c:ext xmlns:c16="http://schemas.microsoft.com/office/drawing/2014/chart" uri="{C3380CC4-5D6E-409C-BE32-E72D297353CC}">
              <c16:uniqueId val="{00000002-33D2-4E3C-A7BE-F6AF603DE458}"/>
            </c:ext>
          </c:extLst>
        </c:ser>
        <c:dLbls>
          <c:dLblPos val="outEnd"/>
          <c:showLegendKey val="0"/>
          <c:showVal val="1"/>
          <c:showCatName val="0"/>
          <c:showSerName val="0"/>
          <c:showPercent val="0"/>
          <c:showBubbleSize val="0"/>
        </c:dLbls>
        <c:gapWidth val="120"/>
        <c:overlap val="-10"/>
        <c:axId val="272903368"/>
        <c:axId val="272902712"/>
      </c:barChart>
      <c:catAx>
        <c:axId val="27290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272902712"/>
        <c:crosses val="autoZero"/>
        <c:auto val="1"/>
        <c:lblAlgn val="ctr"/>
        <c:lblOffset val="100"/>
        <c:noMultiLvlLbl val="0"/>
      </c:catAx>
      <c:valAx>
        <c:axId val="272902712"/>
        <c:scaling>
          <c:orientation val="minMax"/>
          <c:min val="1"/>
        </c:scaling>
        <c:delete val="0"/>
        <c:axPos val="l"/>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272903368"/>
        <c:crosses val="autoZero"/>
        <c:crossBetween val="between"/>
        <c:majorUnit val="1"/>
      </c:valAx>
      <c:spPr>
        <a:noFill/>
        <a:ln>
          <a:noFill/>
        </a:ln>
        <a:effectLst/>
      </c:spPr>
    </c:plotArea>
    <c:legend>
      <c:legendPos val="t"/>
      <c:layout>
        <c:manualLayout>
          <c:xMode val="edge"/>
          <c:yMode val="edge"/>
          <c:x val="0.21821463723284593"/>
          <c:y val="0"/>
          <c:w val="0.5635707255343082"/>
          <c:h val="8.541219616655418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02620699861978"/>
          <c:y val="3.2554819885534735E-2"/>
          <c:w val="0.48011798965764119"/>
          <c:h val="0.89013698425167398"/>
        </c:manualLayout>
      </c:layout>
      <c:scatterChart>
        <c:scatterStyle val="lineMarker"/>
        <c:varyColors val="0"/>
        <c:ser>
          <c:idx val="0"/>
          <c:order val="0"/>
          <c:tx>
            <c:strRef>
              <c:f>'Till rapport (SWE)'!$U$28</c:f>
              <c:strCache>
                <c:ptCount val="1"/>
                <c:pt idx="0">
                  <c:v>Confidence in supervisor</c:v>
                </c:pt>
              </c:strCache>
            </c:strRef>
          </c:tx>
          <c:spPr>
            <a:ln w="31750">
              <a:noFill/>
            </a:ln>
          </c:spPr>
          <c:marker>
            <c:symbol val="diamond"/>
            <c:size val="7"/>
            <c:spPr>
              <a:solidFill>
                <a:srgbClr val="F79646">
                  <a:lumMod val="75000"/>
                </a:srgbClr>
              </a:solidFill>
              <a:ln>
                <a:noFill/>
              </a:ln>
            </c:spPr>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'Till rapport (SWE)'!$V$28</c:f>
              <c:numCache>
                <c:formatCode>0.0</c:formatCode>
                <c:ptCount val="1"/>
                <c:pt idx="0">
                  <c:v>0.85</c:v>
                </c:pt>
              </c:numCache>
            </c:numRef>
          </c:xVal>
          <c:yVal>
            <c:numRef>
              <c:f>'Till rapport (SWE)'!$W$28</c:f>
              <c:numCache>
                <c:formatCode>0.0</c:formatCode>
                <c:ptCount val="1"/>
                <c:pt idx="0">
                  <c:v>4.78</c:v>
                </c:pt>
              </c:numCache>
            </c:numRef>
          </c:yVal>
          <c:smooth val="0"/>
          <c:extLst>
            <c:ext xmlns:c16="http://schemas.microsoft.com/office/drawing/2014/chart" uri="{C3380CC4-5D6E-409C-BE32-E72D297353CC}">
              <c16:uniqueId val="{00000000-B6E1-46E5-87DF-D6047BB7A01F}"/>
            </c:ext>
          </c:extLst>
        </c:ser>
        <c:ser>
          <c:idx val="1"/>
          <c:order val="1"/>
          <c:tx>
            <c:strRef>
              <c:f>'Till rapport (SWE)'!$U$29</c:f>
              <c:strCache>
                <c:ptCount val="1"/>
                <c:pt idx="0">
                  <c:v>Feedback from supervisor</c:v>
                </c:pt>
              </c:strCache>
            </c:strRef>
          </c:tx>
          <c:spPr>
            <a:ln w="31750">
              <a:noFill/>
            </a:ln>
          </c:spPr>
          <c:marker>
            <c:symbol val="square"/>
            <c:size val="7"/>
            <c:spPr>
              <a:solidFill>
                <a:srgbClr val="8064A2">
                  <a:lumMod val="75000"/>
                </a:srgbClr>
              </a:solidFill>
              <a:ln>
                <a:noFill/>
              </a:ln>
            </c:spPr>
          </c:marker>
          <c:dLbls>
            <c:spPr>
              <a:noFill/>
              <a:ln>
                <a:noFill/>
              </a:ln>
              <a:effectLst/>
            </c:sp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'Till rapport (SWE)'!$V$29</c:f>
              <c:numCache>
                <c:formatCode>0.0</c:formatCode>
                <c:ptCount val="1"/>
                <c:pt idx="0">
                  <c:v>0.82</c:v>
                </c:pt>
              </c:numCache>
            </c:numRef>
          </c:xVal>
          <c:yVal>
            <c:numRef>
              <c:f>'Till rapport (SWE)'!$W$29</c:f>
              <c:numCache>
                <c:formatCode>0.0</c:formatCode>
                <c:ptCount val="1"/>
                <c:pt idx="0">
                  <c:v>4.5999999999999996</c:v>
                </c:pt>
              </c:numCache>
            </c:numRef>
          </c:yVal>
          <c:smooth val="0"/>
          <c:extLst>
            <c:ext xmlns:c16="http://schemas.microsoft.com/office/drawing/2014/chart" uri="{C3380CC4-5D6E-409C-BE32-E72D297353CC}">
              <c16:uniqueId val="{00000001-B6E1-46E5-87DF-D6047BB7A01F}"/>
            </c:ext>
          </c:extLst>
        </c:ser>
        <c:ser>
          <c:idx val="2"/>
          <c:order val="2"/>
          <c:tx>
            <c:strRef>
              <c:f>'Till rapport (SWE)'!$U$30</c:f>
              <c:strCache>
                <c:ptCount val="1"/>
                <c:pt idx="0">
                  <c:v>Confidence in CEO</c:v>
                </c:pt>
              </c:strCache>
            </c:strRef>
          </c:tx>
          <c:spPr>
            <a:ln w="31750">
              <a:noFill/>
            </a:ln>
          </c:spPr>
          <c:dLbls>
            <c:dLbl>
              <c:idx val="0"/>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FB-41D4-B1E8-2901209C958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'Till rapport (SWE)'!$V$30</c:f>
              <c:numCache>
                <c:formatCode>0.0</c:formatCode>
                <c:ptCount val="1"/>
                <c:pt idx="0">
                  <c:v>0.68</c:v>
                </c:pt>
              </c:numCache>
            </c:numRef>
          </c:xVal>
          <c:yVal>
            <c:numRef>
              <c:f>'Till rapport (SWE)'!$W$30</c:f>
              <c:numCache>
                <c:formatCode>0.0</c:formatCode>
                <c:ptCount val="1"/>
                <c:pt idx="0">
                  <c:v>4.3600000000000003</c:v>
                </c:pt>
              </c:numCache>
            </c:numRef>
          </c:yVal>
          <c:smooth val="0"/>
          <c:extLst>
            <c:ext xmlns:c16="http://schemas.microsoft.com/office/drawing/2014/chart" uri="{C3380CC4-5D6E-409C-BE32-E72D297353CC}">
              <c16:uniqueId val="{00000000-47FB-41D4-B1E8-2901209C958F}"/>
            </c:ext>
          </c:extLst>
        </c:ser>
        <c:ser>
          <c:idx val="3"/>
          <c:order val="3"/>
          <c:tx>
            <c:strRef>
              <c:f>'Till rapport (SWE)'!$U$31</c:f>
              <c:strCache>
                <c:ptCount val="1"/>
                <c:pt idx="0">
                  <c:v>Opportunities for development</c:v>
                </c:pt>
              </c:strCache>
            </c:strRef>
          </c:tx>
          <c:spPr>
            <a:ln w="31750">
              <a:noFill/>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'Till rapport (SWE)'!$V$31</c:f>
              <c:numCache>
                <c:formatCode>0.0</c:formatCode>
                <c:ptCount val="1"/>
                <c:pt idx="0">
                  <c:v>0.75</c:v>
                </c:pt>
              </c:numCache>
            </c:numRef>
          </c:xVal>
          <c:yVal>
            <c:numRef>
              <c:f>'Till rapport (SWE)'!$W$31</c:f>
              <c:numCache>
                <c:formatCode>0.0</c:formatCode>
                <c:ptCount val="1"/>
                <c:pt idx="0">
                  <c:v>3.75</c:v>
                </c:pt>
              </c:numCache>
            </c:numRef>
          </c:yVal>
          <c:smooth val="0"/>
          <c:extLst>
            <c:ext xmlns:c16="http://schemas.microsoft.com/office/drawing/2014/chart" uri="{C3380CC4-5D6E-409C-BE32-E72D297353CC}">
              <c16:uniqueId val="{00000001-47FB-41D4-B1E8-2901209C958F}"/>
            </c:ext>
          </c:extLst>
        </c:ser>
        <c:ser>
          <c:idx val="4"/>
          <c:order val="4"/>
          <c:tx>
            <c:strRef>
              <c:f>'Till rapport (SWE)'!$U$32</c:f>
              <c:strCache>
                <c:ptCount val="1"/>
                <c:pt idx="0">
                  <c:v>Working hours are sufficient</c:v>
                </c:pt>
              </c:strCache>
            </c:strRef>
          </c:tx>
          <c:spPr>
            <a:ln w="31750">
              <a:noFill/>
            </a:ln>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'Till rapport (SWE)'!$V$32</c:f>
              <c:numCache>
                <c:formatCode>0.0</c:formatCode>
                <c:ptCount val="1"/>
                <c:pt idx="0">
                  <c:v>0.6</c:v>
                </c:pt>
              </c:numCache>
            </c:numRef>
          </c:xVal>
          <c:yVal>
            <c:numRef>
              <c:f>'Till rapport (SWE)'!$W$32</c:f>
              <c:numCache>
                <c:formatCode>0.0</c:formatCode>
                <c:ptCount val="1"/>
                <c:pt idx="0">
                  <c:v>3.44</c:v>
                </c:pt>
              </c:numCache>
            </c:numRef>
          </c:yVal>
          <c:smooth val="0"/>
          <c:extLst>
            <c:ext xmlns:c16="http://schemas.microsoft.com/office/drawing/2014/chart" uri="{C3380CC4-5D6E-409C-BE32-E72D297353CC}">
              <c16:uniqueId val="{00000002-47FB-41D4-B1E8-2901209C958F}"/>
            </c:ext>
          </c:extLst>
        </c:ser>
        <c:dLbls>
          <c:dLblPos val="t"/>
          <c:showLegendKey val="0"/>
          <c:showVal val="1"/>
          <c:showCatName val="0"/>
          <c:showSerName val="0"/>
          <c:showPercent val="0"/>
          <c:showBubbleSize val="0"/>
        </c:dLbls>
        <c:axId val="396656472"/>
        <c:axId val="396660000"/>
      </c:scatterChart>
      <c:valAx>
        <c:axId val="396656472"/>
        <c:scaling>
          <c:orientation val="minMax"/>
          <c:max val="1"/>
          <c:min val="0"/>
        </c:scaling>
        <c:delete val="1"/>
        <c:axPos val="b"/>
        <c:numFmt formatCode="0.0" sourceLinked="0"/>
        <c:majorTickMark val="out"/>
        <c:minorTickMark val="none"/>
        <c:tickLblPos val="nextTo"/>
        <c:crossAx val="396660000"/>
        <c:crosses val="autoZero"/>
        <c:crossBetween val="midCat"/>
      </c:valAx>
      <c:valAx>
        <c:axId val="396660000"/>
        <c:scaling>
          <c:orientation val="minMax"/>
          <c:max val="5"/>
          <c:min val="3"/>
        </c:scaling>
        <c:delete val="1"/>
        <c:axPos val="l"/>
        <c:numFmt formatCode="0.0" sourceLinked="0"/>
        <c:majorTickMark val="out"/>
        <c:minorTickMark val="none"/>
        <c:tickLblPos val="nextTo"/>
        <c:crossAx val="396656472"/>
        <c:crosses val="autoZero"/>
        <c:crossBetween val="midCat"/>
        <c:majorUnit val="0.5"/>
      </c:valAx>
      <c:spPr>
        <a:ln>
          <a:solidFill>
            <a:sysClr val="window" lastClr="FFFFFF">
              <a:lumMod val="95000"/>
            </a:sysClr>
          </a:solidFill>
        </a:ln>
      </c:spPr>
    </c:plotArea>
    <c:legend>
      <c:legendPos val="l"/>
      <c:layout>
        <c:manualLayout>
          <c:xMode val="edge"/>
          <c:yMode val="edge"/>
          <c:x val="0.62496343405792221"/>
          <c:y val="0.12334388209329294"/>
          <c:w val="0.34051364792303013"/>
          <c:h val="0.72971084427486632"/>
        </c:manualLayout>
      </c:layout>
      <c:overlay val="0"/>
      <c:txPr>
        <a:bodyPr/>
        <a:lstStyle/>
        <a:p>
          <a:pPr>
            <a:defRPr sz="1200"/>
          </a:pPr>
          <a:endParaRPr lang="en-US"/>
        </a:p>
      </c:txPr>
    </c:legend>
    <c:plotVisOnly val="1"/>
    <c:dispBlanksAs val="gap"/>
    <c:showDLblsOverMax val="0"/>
  </c:chart>
  <c:spPr>
    <a:ln>
      <a:noFill/>
    </a:ln>
  </c:spPr>
  <c:txPr>
    <a:bodyPr/>
    <a:lstStyle/>
    <a:p>
      <a:pPr>
        <a:defRPr lang="en-GB" sz="1200" b="0" i="0" u="none" strike="noStrike" baseline="0" noProof="0">
          <a:solidFill>
            <a:srgbClr val="000000"/>
          </a:solidFill>
          <a:latin typeface="+mj-lt"/>
          <a:ea typeface="Calibri"/>
          <a:cs typeface="Calibri"/>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374484439445073E-2"/>
          <c:y val="0.26429958879312271"/>
          <c:w val="0.95557953693288344"/>
          <c:h val="0.58141216412517971"/>
        </c:manualLayout>
      </c:layout>
      <c:barChart>
        <c:barDir val="col"/>
        <c:grouping val="clustered"/>
        <c:varyColors val="0"/>
        <c:ser>
          <c:idx val="0"/>
          <c:order val="0"/>
          <c:tx>
            <c:strRef>
              <c:f>'Till rapport (SWE)'!$V$45</c:f>
              <c:strCache>
                <c:ptCount val="1"/>
                <c:pt idx="0">
                  <c:v>Company 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(SWE)'!$V$46:$V$47</c:f>
              <c:numCache>
                <c:formatCode>0.0</c:formatCode>
                <c:ptCount val="2"/>
                <c:pt idx="0">
                  <c:v>4.78</c:v>
                </c:pt>
                <c:pt idx="1">
                  <c:v>4.5999999999999996</c:v>
                </c:pt>
              </c:numCache>
            </c:numRef>
          </c:val>
          <c:extLst>
            <c:ext xmlns:c16="http://schemas.microsoft.com/office/drawing/2014/chart" uri="{C3380CC4-5D6E-409C-BE32-E72D297353CC}">
              <c16:uniqueId val="{00000000-7CF7-443F-97D4-627E64EEAC5B}"/>
            </c:ext>
          </c:extLst>
        </c:ser>
        <c:ser>
          <c:idx val="1"/>
          <c:order val="1"/>
          <c:tx>
            <c:strRef>
              <c:f>'Till rapport (SWE)'!$W$45</c:f>
              <c:strCache>
                <c:ptCount val="1"/>
                <c:pt idx="0">
                  <c:v>Company 2017</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(SWE)'!$W$46:$W$47</c:f>
              <c:numCache>
                <c:formatCode>0.0</c:formatCode>
                <c:ptCount val="2"/>
                <c:pt idx="0">
                  <c:v>4.2</c:v>
                </c:pt>
                <c:pt idx="1">
                  <c:v>3.9</c:v>
                </c:pt>
              </c:numCache>
            </c:numRef>
          </c:val>
          <c:extLst>
            <c:ext xmlns:c16="http://schemas.microsoft.com/office/drawing/2014/chart" uri="{C3380CC4-5D6E-409C-BE32-E72D297353CC}">
              <c16:uniqueId val="{00000001-7CF7-443F-97D4-627E64EEAC5B}"/>
            </c:ext>
          </c:extLst>
        </c:ser>
        <c:ser>
          <c:idx val="2"/>
          <c:order val="2"/>
          <c:tx>
            <c:strRef>
              <c:f>'Till rapport (SWE)'!$X$45</c:f>
              <c:strCache>
                <c:ptCount val="1"/>
                <c:pt idx="0">
                  <c:v>Netigate Benchmark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'Till rapport (SWE)'!$U$46:$U$47</c:f>
              <c:strCache>
                <c:ptCount val="2"/>
                <c:pt idx="0">
                  <c:v>Confidence in supervisor</c:v>
                </c:pt>
                <c:pt idx="1">
                  <c:v>Feedback from supervisor</c:v>
                </c:pt>
              </c:strCache>
            </c:strRef>
          </c:cat>
          <c:val>
            <c:numRef>
              <c:f>'Till rapport (SWE)'!$X$46:$X$47</c:f>
              <c:numCache>
                <c:formatCode>0.0</c:formatCode>
                <c:ptCount val="2"/>
                <c:pt idx="0">
                  <c:v>4.0999999999999996</c:v>
                </c:pt>
                <c:pt idx="1">
                  <c:v>3.8</c:v>
                </c:pt>
              </c:numCache>
            </c:numRef>
          </c:val>
          <c:extLst>
            <c:ext xmlns:c16="http://schemas.microsoft.com/office/drawing/2014/chart" uri="{C3380CC4-5D6E-409C-BE32-E72D297353CC}">
              <c16:uniqueId val="{00000002-7CF7-443F-97D4-627E64EEAC5B}"/>
            </c:ext>
          </c:extLst>
        </c:ser>
        <c:dLbls>
          <c:dLblPos val="outEnd"/>
          <c:showLegendKey val="0"/>
          <c:showVal val="1"/>
          <c:showCatName val="0"/>
          <c:showSerName val="0"/>
          <c:showPercent val="0"/>
          <c:showBubbleSize val="0"/>
        </c:dLbls>
        <c:gapWidth val="120"/>
        <c:overlap val="-10"/>
        <c:axId val="272903368"/>
        <c:axId val="272902712"/>
      </c:barChart>
      <c:catAx>
        <c:axId val="272903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272902712"/>
        <c:crosses val="autoZero"/>
        <c:auto val="1"/>
        <c:lblAlgn val="ctr"/>
        <c:lblOffset val="100"/>
        <c:noMultiLvlLbl val="0"/>
      </c:catAx>
      <c:valAx>
        <c:axId val="272902712"/>
        <c:scaling>
          <c:orientation val="minMax"/>
          <c:min val="1"/>
        </c:scaling>
        <c:delete val="0"/>
        <c:axPos val="l"/>
        <c:numFmt formatCode="0.0" sourceLinked="1"/>
        <c:majorTickMark val="out"/>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crossAx val="272903368"/>
        <c:crosses val="autoZero"/>
        <c:crossBetween val="between"/>
        <c:majorUnit val="1"/>
      </c:valAx>
      <c:spPr>
        <a:noFill/>
        <a:ln>
          <a:noFill/>
        </a:ln>
        <a:effectLst/>
      </c:spPr>
    </c:plotArea>
    <c:legend>
      <c:legendPos val="t"/>
      <c:layout>
        <c:manualLayout>
          <c:xMode val="edge"/>
          <c:yMode val="edge"/>
          <c:x val="4.5873129386746259E-2"/>
          <c:y val="0"/>
          <c:w val="0.91482033404835672"/>
          <c:h val="8.5412196166554183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egoe UI Light" panose="020B0502040204020203" pitchFamily="34" charset="0"/>
              <a:ea typeface="+mn-ea"/>
              <a:cs typeface="Segoe UI Light" panose="020B0502040204020203"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Segoe UI Light" panose="020B0502040204020203" pitchFamily="34" charset="0"/>
          <a:cs typeface="Segoe UI Light"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0.34795</cdr:x>
      <cdr:y>0.06451</cdr:y>
    </cdr:from>
    <cdr:to>
      <cdr:x>0.52049</cdr:x>
      <cdr:y>0.32235</cdr:y>
    </cdr:to>
    <cdr:sp macro="" textlink="">
      <cdr:nvSpPr>
        <cdr:cNvPr id="8" name="textruta 7"/>
        <cdr:cNvSpPr txBox="1"/>
      </cdr:nvSpPr>
      <cdr:spPr>
        <a:xfrm xmlns:a="http://schemas.openxmlformats.org/drawingml/2006/main">
          <a:off x="2633182" y="215558"/>
          <a:ext cx="1305719" cy="861605"/>
        </a:xfrm>
        <a:prstGeom xmlns:a="http://schemas.openxmlformats.org/drawingml/2006/main" prst="rect">
          <a:avLst/>
        </a:prstGeom>
        <a:effectLst xmlns:a="http://schemas.openxmlformats.org/drawingml/2006/main"/>
      </cdr:spPr>
      <cdr:txBody>
        <a:bodyPr xmlns:a="http://schemas.openxmlformats.org/drawingml/2006/main" vertOverflow="clip" wrap="square" rtlCol="0" anchor="ctr"/>
        <a:lstStyle xmlns:a="http://schemas.openxmlformats.org/drawingml/2006/main"/>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sv-SE" sz="1400" dirty="0" err="1">
              <a:solidFill>
                <a:schemeClr val="tx1"/>
              </a:solidFill>
              <a:latin typeface="Segoe UI Light" panose="020B0502040204020203" pitchFamily="34" charset="0"/>
              <a:cs typeface="Segoe UI Light" panose="020B0502040204020203" pitchFamily="34" charset="0"/>
            </a:rPr>
            <a:t>Communicate</a:t>
          </a:r>
          <a:endParaRPr lang="sv-SE" sz="1400" dirty="0">
            <a:solidFill>
              <a:schemeClr val="tx1"/>
            </a:solidFill>
            <a:latin typeface="Segoe UI Light" panose="020B0502040204020203" pitchFamily="34" charset="0"/>
            <a:cs typeface="Segoe UI Light" panose="020B0502040204020203" pitchFamily="34" charset="0"/>
          </a:endParaRPr>
        </a:p>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r>
            <a:rPr lang="sv-SE" sz="1400" dirty="0">
              <a:solidFill>
                <a:schemeClr val="tx1"/>
              </a:solidFill>
              <a:latin typeface="Segoe UI Light" panose="020B0502040204020203" pitchFamily="34" charset="0"/>
              <a:cs typeface="Segoe UI Light" panose="020B0502040204020203" pitchFamily="34" charset="0"/>
            </a:rPr>
            <a:t>&amp; </a:t>
          </a:r>
          <a:r>
            <a:rPr lang="sv-SE" sz="1400" dirty="0" err="1">
              <a:solidFill>
                <a:schemeClr val="tx1"/>
              </a:solidFill>
              <a:latin typeface="Segoe UI Light" panose="020B0502040204020203" pitchFamily="34" charset="0"/>
              <a:cs typeface="Segoe UI Light" panose="020B0502040204020203" pitchFamily="34" charset="0"/>
            </a:rPr>
            <a:t>Improve</a:t>
          </a:r>
          <a:endParaRPr lang="sv-SE" sz="1400" dirty="0">
            <a:solidFill>
              <a:schemeClr val="tx1"/>
            </a:solidFill>
            <a:latin typeface="Segoe UI Light" panose="020B0502040204020203" pitchFamily="34" charset="0"/>
            <a:cs typeface="Segoe UI Light" panose="020B0502040204020203" pitchFamily="34" charset="0"/>
          </a:endParaRPr>
        </a:p>
      </cdr:txBody>
    </cdr:sp>
  </cdr:relSizeAnchor>
  <cdr:relSizeAnchor xmlns:cdr="http://schemas.openxmlformats.org/drawingml/2006/chartDrawing">
    <cdr:from>
      <cdr:x>0.36107</cdr:x>
      <cdr:y>0.59694</cdr:y>
    </cdr:from>
    <cdr:to>
      <cdr:x>0.59659</cdr:x>
      <cdr:y>0.82523</cdr:y>
    </cdr:to>
    <cdr:sp macro="" textlink="">
      <cdr:nvSpPr>
        <cdr:cNvPr id="11" name="textruta 1"/>
        <cdr:cNvSpPr txBox="1"/>
      </cdr:nvSpPr>
      <cdr:spPr>
        <a:xfrm xmlns:a="http://schemas.openxmlformats.org/drawingml/2006/main">
          <a:off x="2732423" y="1994738"/>
          <a:ext cx="1782330" cy="762859"/>
        </a:xfrm>
        <a:prstGeom xmlns:a="http://schemas.openxmlformats.org/drawingml/2006/main" prst="rect">
          <a:avLst/>
        </a:prstGeom>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sv-SE" sz="1800" dirty="0" err="1">
              <a:solidFill>
                <a:schemeClr val="tx1"/>
              </a:solidFill>
              <a:latin typeface="Segoe UI Light" panose="020B0502040204020203" pitchFamily="34" charset="0"/>
              <a:cs typeface="Segoe UI Light" panose="020B0502040204020203" pitchFamily="34" charset="0"/>
            </a:rPr>
            <a:t>Priorititize</a:t>
          </a:r>
          <a:r>
            <a:rPr lang="sv-SE" sz="1800" dirty="0">
              <a:solidFill>
                <a:schemeClr val="tx1"/>
              </a:solidFill>
              <a:latin typeface="Segoe UI Light" panose="020B0502040204020203" pitchFamily="34" charset="0"/>
              <a:cs typeface="Segoe UI Light" panose="020B0502040204020203" pitchFamily="34" charset="0"/>
            </a:rPr>
            <a:t>!</a:t>
          </a:r>
        </a:p>
      </cdr:txBody>
    </cdr:sp>
  </cdr:relSizeAnchor>
  <cdr:relSizeAnchor xmlns:cdr="http://schemas.openxmlformats.org/drawingml/2006/chartDrawing">
    <cdr:from>
      <cdr:x>0.11043</cdr:x>
      <cdr:y>0.15134</cdr:y>
    </cdr:from>
    <cdr:to>
      <cdr:x>0.33628</cdr:x>
      <cdr:y>0.36581</cdr:y>
    </cdr:to>
    <cdr:sp macro="" textlink="">
      <cdr:nvSpPr>
        <cdr:cNvPr id="9" name="textruta 1"/>
        <cdr:cNvSpPr txBox="1"/>
      </cdr:nvSpPr>
      <cdr:spPr>
        <a:xfrm xmlns:a="http://schemas.openxmlformats.org/drawingml/2006/main">
          <a:off x="835693" y="505727"/>
          <a:ext cx="1709151" cy="716679"/>
        </a:xfrm>
        <a:prstGeom xmlns:a="http://schemas.openxmlformats.org/drawingml/2006/main" prst="rect">
          <a:avLst/>
        </a:prstGeom>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sv-SE" sz="1800" dirty="0" err="1">
              <a:solidFill>
                <a:schemeClr val="tx1"/>
              </a:solidFill>
              <a:latin typeface="Segoe UI Light" panose="020B0502040204020203" pitchFamily="34" charset="0"/>
              <a:cs typeface="Segoe UI Light" panose="020B0502040204020203" pitchFamily="34" charset="0"/>
            </a:rPr>
            <a:t>Maintain</a:t>
          </a:r>
          <a:endParaRPr lang="sv-SE" sz="1800" dirty="0">
            <a:solidFill>
              <a:schemeClr val="tx1"/>
            </a:solidFill>
            <a:latin typeface="Segoe UI Light" panose="020B0502040204020203" pitchFamily="34" charset="0"/>
            <a:cs typeface="Segoe UI Light" panose="020B0502040204020203" pitchFamily="34" charset="0"/>
          </a:endParaRPr>
        </a:p>
      </cdr:txBody>
    </cdr:sp>
  </cdr:relSizeAnchor>
  <cdr:relSizeAnchor xmlns:cdr="http://schemas.openxmlformats.org/drawingml/2006/chartDrawing">
    <cdr:from>
      <cdr:x>0.08631</cdr:x>
      <cdr:y>0.56275</cdr:y>
    </cdr:from>
    <cdr:to>
      <cdr:x>0.3604</cdr:x>
      <cdr:y>0.85425</cdr:y>
    </cdr:to>
    <cdr:sp macro="" textlink="">
      <cdr:nvSpPr>
        <cdr:cNvPr id="10" name="textruta 1"/>
        <cdr:cNvSpPr txBox="1"/>
      </cdr:nvSpPr>
      <cdr:spPr>
        <a:xfrm xmlns:a="http://schemas.openxmlformats.org/drawingml/2006/main">
          <a:off x="653162" y="1880500"/>
          <a:ext cx="2074213" cy="974084"/>
        </a:xfrm>
        <a:prstGeom xmlns:a="http://schemas.openxmlformats.org/drawingml/2006/main" prst="rect">
          <a:avLst/>
        </a:prstGeom>
        <a:effectLst xmlns:a="http://schemas.openxmlformats.org/drawingml/2006/mai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sv-SE" sz="1800" dirty="0" err="1">
              <a:solidFill>
                <a:schemeClr val="tx1"/>
              </a:solidFill>
              <a:latin typeface="Segoe UI Light" panose="020B0502040204020203" pitchFamily="34" charset="0"/>
              <a:cs typeface="Segoe UI Light" panose="020B0502040204020203" pitchFamily="34" charset="0"/>
            </a:rPr>
            <a:t>Lower</a:t>
          </a:r>
          <a:r>
            <a:rPr lang="sv-SE" sz="1800" dirty="0">
              <a:solidFill>
                <a:schemeClr val="tx1"/>
              </a:solidFill>
              <a:latin typeface="Segoe UI Light" panose="020B0502040204020203" pitchFamily="34" charset="0"/>
              <a:cs typeface="Segoe UI Light" panose="020B0502040204020203" pitchFamily="34" charset="0"/>
            </a:rPr>
            <a:t> </a:t>
          </a:r>
          <a:r>
            <a:rPr lang="sv-SE" sz="1800" dirty="0" err="1">
              <a:solidFill>
                <a:schemeClr val="tx1"/>
              </a:solidFill>
              <a:latin typeface="Segoe UI Light" panose="020B0502040204020203" pitchFamily="34" charset="0"/>
              <a:cs typeface="Segoe UI Light" panose="020B0502040204020203" pitchFamily="34" charset="0"/>
            </a:rPr>
            <a:t>priority</a:t>
          </a:r>
          <a:endParaRPr lang="sv-SE" sz="1800" dirty="0">
            <a:solidFill>
              <a:schemeClr val="tx1"/>
            </a:solidFill>
            <a:latin typeface="Segoe UI Light" panose="020B0502040204020203" pitchFamily="34" charset="0"/>
            <a:cs typeface="Segoe UI Light" panose="020B0502040204020203"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BDA9F3-13BE-41E8-9B22-FABFD436A175}" type="datetimeFigureOut">
              <a:rPr lang="sv-SE" smtClean="0"/>
              <a:t>2018-04-30</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51B0A100-B979-4B15-91B0-D8FA8707D4D4}" type="slidenum">
              <a:rPr lang="sv-SE" smtClean="0"/>
              <a:t>‹#›</a:t>
            </a:fld>
            <a:endParaRPr lang="sv-SE"/>
          </a:p>
        </p:txBody>
      </p:sp>
    </p:spTree>
    <p:extLst>
      <p:ext uri="{BB962C8B-B14F-4D97-AF65-F5344CB8AC3E}">
        <p14:creationId xmlns:p14="http://schemas.microsoft.com/office/powerpoint/2010/main" val="852065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1B8F6BF-5B83-4786-90E0-DFB1563BC94A}" type="datetimeFigureOut">
              <a:rPr lang="sv-SE" smtClean="0"/>
              <a:t>2018-04-30</a:t>
            </a:fld>
            <a:endParaRPr lang="sv-S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EDD19D8-51FE-499F-890C-9214E31618CD}" type="slidenum">
              <a:rPr lang="sv-SE" smtClean="0"/>
              <a:t>‹#›</a:t>
            </a:fld>
            <a:endParaRPr lang="sv-SE"/>
          </a:p>
        </p:txBody>
      </p:sp>
    </p:spTree>
    <p:extLst>
      <p:ext uri="{BB962C8B-B14F-4D97-AF65-F5344CB8AC3E}">
        <p14:creationId xmlns:p14="http://schemas.microsoft.com/office/powerpoint/2010/main" val="2085160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9F49A34-788C-4D80-9D88-44F9E28438CE}" type="slidenum">
              <a:rPr lang="sv-SE" smtClean="0"/>
              <a:t>2</a:t>
            </a:fld>
            <a:endParaRPr lang="sv-SE"/>
          </a:p>
        </p:txBody>
      </p:sp>
    </p:spTree>
    <p:extLst>
      <p:ext uri="{BB962C8B-B14F-4D97-AF65-F5344CB8AC3E}">
        <p14:creationId xmlns:p14="http://schemas.microsoft.com/office/powerpoint/2010/main" val="1928408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10000"/>
              </a:lnSpc>
              <a:buFont typeface="Arial" panose="020B0604020202020204" pitchFamily="34" charset="0"/>
              <a:buChar char="•"/>
              <a:defRPr/>
            </a:pPr>
            <a:endParaRPr lang="sv-SE" sz="1000" b="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141F8C-A47B-4DB2-9117-76FE7B0531E6}"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937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D9F49A34-788C-4D80-9D88-44F9E28438CE}" type="slidenum">
              <a:rPr lang="sv-SE" smtClean="0"/>
              <a:t>11</a:t>
            </a:fld>
            <a:endParaRPr lang="sv-SE"/>
          </a:p>
        </p:txBody>
      </p:sp>
    </p:spTree>
    <p:extLst>
      <p:ext uri="{BB962C8B-B14F-4D97-AF65-F5344CB8AC3E}">
        <p14:creationId xmlns:p14="http://schemas.microsoft.com/office/powerpoint/2010/main" val="400759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0"/>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378013" indent="0" algn="ctr">
              <a:buNone/>
              <a:defRPr>
                <a:solidFill>
                  <a:schemeClr val="tx1">
                    <a:tint val="75000"/>
                  </a:schemeClr>
                </a:solidFill>
              </a:defRPr>
            </a:lvl2pPr>
            <a:lvl3pPr marL="756026" indent="0" algn="ctr">
              <a:buNone/>
              <a:defRPr>
                <a:solidFill>
                  <a:schemeClr val="tx1">
                    <a:tint val="75000"/>
                  </a:schemeClr>
                </a:solidFill>
              </a:defRPr>
            </a:lvl3pPr>
            <a:lvl4pPr marL="1134039" indent="0" algn="ctr">
              <a:buNone/>
              <a:defRPr>
                <a:solidFill>
                  <a:schemeClr val="tx1">
                    <a:tint val="75000"/>
                  </a:schemeClr>
                </a:solidFill>
              </a:defRPr>
            </a:lvl4pPr>
            <a:lvl5pPr marL="1512052" indent="0" algn="ctr">
              <a:buNone/>
              <a:defRPr>
                <a:solidFill>
                  <a:schemeClr val="tx1">
                    <a:tint val="75000"/>
                  </a:schemeClr>
                </a:solidFill>
              </a:defRPr>
            </a:lvl5pPr>
            <a:lvl6pPr marL="1890065" indent="0" algn="ctr">
              <a:buNone/>
              <a:defRPr>
                <a:solidFill>
                  <a:schemeClr val="tx1">
                    <a:tint val="75000"/>
                  </a:schemeClr>
                </a:solidFill>
              </a:defRPr>
            </a:lvl6pPr>
            <a:lvl7pPr marL="2268078" indent="0" algn="ctr">
              <a:buNone/>
              <a:defRPr>
                <a:solidFill>
                  <a:schemeClr val="tx1">
                    <a:tint val="75000"/>
                  </a:schemeClr>
                </a:solidFill>
              </a:defRPr>
            </a:lvl7pPr>
            <a:lvl8pPr marL="2646091" indent="0" algn="ctr">
              <a:buNone/>
              <a:defRPr>
                <a:solidFill>
                  <a:schemeClr val="tx1">
                    <a:tint val="75000"/>
                  </a:schemeClr>
                </a:solidFill>
              </a:defRPr>
            </a:lvl8pPr>
            <a:lvl9pPr marL="3024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sv-SE"/>
              <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73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9742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3"/>
            <a:ext cx="80263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sv-SE"/>
              <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140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8942" y="4487061"/>
            <a:ext cx="9144000" cy="1655762"/>
          </a:xfrm>
        </p:spPr>
        <p:txBody>
          <a:bodyPr/>
          <a:lstStyle>
            <a:lvl1pPr marL="0" indent="0" algn="ctr">
              <a:buNone/>
              <a:defRPr sz="1984" baseline="0"/>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sv-SE" dirty="0"/>
              <a:t>Klicka här för att ändra format på underrubrik i bakgrunden</a:t>
            </a:r>
            <a:endParaRPr lang="en-US" dirty="0"/>
          </a:p>
        </p:txBody>
      </p:sp>
      <p:sp>
        <p:nvSpPr>
          <p:cNvPr id="4" name="Date Placeholder 3"/>
          <p:cNvSpPr>
            <a:spLocks noGrp="1"/>
          </p:cNvSpPr>
          <p:nvPr>
            <p:ph type="dt" sz="half" idx="10"/>
          </p:nvPr>
        </p:nvSpPr>
        <p:spPr/>
        <p:txBody>
          <a:bodyPr/>
          <a:lstStyle/>
          <a:p>
            <a:fld id="{85C56B00-969C-474F-A66E-776574901C86}" type="datetimeFigureOut">
              <a:rPr lang="sv-SE" smtClean="0"/>
              <a:pPr/>
              <a:t>2018-04-30</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00AE2234-3158-42FC-9744-116E5454AD47}" type="slidenum">
              <a:rPr lang="sv-SE" smtClean="0"/>
              <a:pPr/>
              <a:t>‹#›</a:t>
            </a:fld>
            <a:endParaRPr lang="sv-SE"/>
          </a:p>
        </p:txBody>
      </p:sp>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 b="6323"/>
          <a:stretch/>
        </p:blipFill>
        <p:spPr>
          <a:xfrm>
            <a:off x="1" y="840441"/>
            <a:ext cx="12192000" cy="5177118"/>
          </a:xfrm>
          <a:prstGeom prst="rect">
            <a:avLst/>
          </a:prstGeom>
        </p:spPr>
      </p:pic>
      <p:sp>
        <p:nvSpPr>
          <p:cNvPr id="11" name="Rektangel 10"/>
          <p:cNvSpPr/>
          <p:nvPr userDrawn="1"/>
        </p:nvSpPr>
        <p:spPr>
          <a:xfrm>
            <a:off x="3345545" y="2320809"/>
            <a:ext cx="5152571" cy="2166257"/>
          </a:xfrm>
          <a:prstGeom prst="rect">
            <a:avLst/>
          </a:prstGeom>
          <a:solidFill>
            <a:srgbClr val="000000">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5457" noProof="0" dirty="0">
                <a:latin typeface="Segoe UI Light" panose="020B0502040204020203" pitchFamily="34" charset="0"/>
                <a:ea typeface="Open Sans Light" panose="020B0306030504020204" pitchFamily="34" charset="0"/>
                <a:cs typeface="Segoe UI Light" panose="020B0502040204020203" pitchFamily="34" charset="0"/>
              </a:rPr>
              <a:t>CASES</a:t>
            </a:r>
            <a:endParaRPr lang="en-US" sz="5457" noProof="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33452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245225"/>
            <a:ext cx="2844800" cy="476250"/>
          </a:xfrm>
          <a:prstGeom prst="rect">
            <a:avLst/>
          </a:prstGeom>
        </p:spPr>
        <p:txBody>
          <a:bodyPr/>
          <a:lstStyle>
            <a:lvl1pPr>
              <a:defRPr/>
            </a:lvl1pPr>
          </a:lstStyle>
          <a:p>
            <a:endParaRPr lang="nl-NL"/>
          </a:p>
        </p:txBody>
      </p:sp>
      <p:sp>
        <p:nvSpPr>
          <p:cNvPr id="3" name="Footer Placeholder 2"/>
          <p:cNvSpPr>
            <a:spLocks noGrp="1"/>
          </p:cNvSpPr>
          <p:nvPr>
            <p:ph type="ftr" sz="quarter" idx="11"/>
          </p:nvPr>
        </p:nvSpPr>
        <p:spPr>
          <a:xfrm>
            <a:off x="4165601" y="6245225"/>
            <a:ext cx="3860800" cy="476250"/>
          </a:xfrm>
          <a:prstGeom prst="rect">
            <a:avLst/>
          </a:prstGeom>
        </p:spPr>
        <p:txBody>
          <a:bodyPr/>
          <a:lstStyle>
            <a:lvl1pPr>
              <a:defRPr/>
            </a:lvl1pPr>
          </a:lstStyle>
          <a:p>
            <a:endParaRPr lang="nl-NL"/>
          </a:p>
        </p:txBody>
      </p:sp>
      <p:sp>
        <p:nvSpPr>
          <p:cNvPr id="4" name="Slide Number Placeholder 3"/>
          <p:cNvSpPr>
            <a:spLocks noGrp="1"/>
          </p:cNvSpPr>
          <p:nvPr>
            <p:ph type="sldNum" sz="quarter" idx="12"/>
          </p:nvPr>
        </p:nvSpPr>
        <p:spPr>
          <a:xfrm>
            <a:off x="8737600" y="6245225"/>
            <a:ext cx="2844800" cy="476250"/>
          </a:xfrm>
          <a:prstGeom prst="rect">
            <a:avLst/>
          </a:prstGeom>
        </p:spPr>
        <p:txBody>
          <a:bodyPr/>
          <a:lstStyle>
            <a:lvl1pPr>
              <a:defRPr/>
            </a:lvl1pPr>
          </a:lstStyle>
          <a:p>
            <a:fld id="{7A2FA925-535F-4C0B-9447-16AE4A911C77}" type="slidenum">
              <a:rPr lang="nl-NL" smtClean="0"/>
              <a:pPr/>
              <a:t>‹#›</a:t>
            </a:fld>
            <a:endParaRPr lang="nl-NL"/>
          </a:p>
        </p:txBody>
      </p:sp>
    </p:spTree>
    <p:extLst>
      <p:ext uri="{BB962C8B-B14F-4D97-AF65-F5344CB8AC3E}">
        <p14:creationId xmlns:p14="http://schemas.microsoft.com/office/powerpoint/2010/main" val="252029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sv-SE"/>
              <a:t>‹#›</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0468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5"/>
            <a:ext cx="10363200" cy="1362075"/>
          </a:xfrm>
        </p:spPr>
        <p:txBody>
          <a:bodyPr anchor="t"/>
          <a:lstStyle>
            <a:lvl1pPr algn="l">
              <a:defRPr sz="3307" b="1" cap="a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1654">
                <a:solidFill>
                  <a:schemeClr val="tx1">
                    <a:tint val="75000"/>
                  </a:schemeClr>
                </a:solidFill>
                <a:latin typeface="Segoe UI Light" panose="020B0502040204020203" pitchFamily="34" charset="0"/>
                <a:cs typeface="Segoe UI Light" panose="020B0502040204020203" pitchFamily="34" charset="0"/>
              </a:defRPr>
            </a:lvl1pPr>
            <a:lvl2pPr marL="378013" indent="0">
              <a:buNone/>
              <a:defRPr sz="1488">
                <a:solidFill>
                  <a:schemeClr val="tx1">
                    <a:tint val="75000"/>
                  </a:schemeClr>
                </a:solidFill>
              </a:defRPr>
            </a:lvl2pPr>
            <a:lvl3pPr marL="756026" indent="0">
              <a:buNone/>
              <a:defRPr sz="1323">
                <a:solidFill>
                  <a:schemeClr val="tx1">
                    <a:tint val="75000"/>
                  </a:schemeClr>
                </a:solidFill>
              </a:defRPr>
            </a:lvl3pPr>
            <a:lvl4pPr marL="1134039" indent="0">
              <a:buNone/>
              <a:defRPr sz="1158">
                <a:solidFill>
                  <a:schemeClr val="tx1">
                    <a:tint val="75000"/>
                  </a:schemeClr>
                </a:solidFill>
              </a:defRPr>
            </a:lvl4pPr>
            <a:lvl5pPr marL="1512052" indent="0">
              <a:buNone/>
              <a:defRPr sz="1158">
                <a:solidFill>
                  <a:schemeClr val="tx1">
                    <a:tint val="75000"/>
                  </a:schemeClr>
                </a:solidFill>
              </a:defRPr>
            </a:lvl5pPr>
            <a:lvl6pPr marL="1890065" indent="0">
              <a:buNone/>
              <a:defRPr sz="1158">
                <a:solidFill>
                  <a:schemeClr val="tx1">
                    <a:tint val="75000"/>
                  </a:schemeClr>
                </a:solidFill>
              </a:defRPr>
            </a:lvl6pPr>
            <a:lvl7pPr marL="2268078" indent="0">
              <a:buNone/>
              <a:defRPr sz="1158">
                <a:solidFill>
                  <a:schemeClr val="tx1">
                    <a:tint val="75000"/>
                  </a:schemeClr>
                </a:solidFill>
              </a:defRPr>
            </a:lvl7pPr>
            <a:lvl8pPr marL="2646091" indent="0">
              <a:buNone/>
              <a:defRPr sz="1158">
                <a:solidFill>
                  <a:schemeClr val="tx1">
                    <a:tint val="75000"/>
                  </a:schemeClr>
                </a:solidFill>
              </a:defRPr>
            </a:lvl8pPr>
            <a:lvl9pPr marL="3024104" indent="0">
              <a:buNone/>
              <a:defRPr sz="1158">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Segoe UI Light" panose="020B0502040204020203" pitchFamily="34" charset="0"/>
                <a:cs typeface="Segoe UI Light" panose="020B0502040204020203" pitchFamily="34" charset="0"/>
              </a:defRPr>
            </a:lvl1pPr>
          </a:lstStyle>
          <a:p>
            <a:r>
              <a:rPr lang="sv-SE"/>
              <a:t>‹#›</a:t>
            </a:r>
            <a:endParaRPr lang="en-US"/>
          </a:p>
        </p:txBody>
      </p:sp>
      <p:sp>
        <p:nvSpPr>
          <p:cNvPr id="5" name="Footer Placeholder 4"/>
          <p:cNvSpPr>
            <a:spLocks noGrp="1"/>
          </p:cNvSpPr>
          <p:nvPr>
            <p:ph type="ftr" sz="quarter" idx="11"/>
          </p:nvPr>
        </p:nvSpPr>
        <p:spPr/>
        <p:txBody>
          <a:bodyPr/>
          <a:lstStyle>
            <a:lvl1pPr>
              <a:defRPr>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Segoe UI Light" panose="020B0502040204020203" pitchFamily="34" charset="0"/>
                <a:cs typeface="Segoe UI Light" panose="020B0502040204020203" pitchFamily="34"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054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5"/>
            <a:ext cx="5384800" cy="4525963"/>
          </a:xfrm>
        </p:spPr>
        <p:txBody>
          <a:bodyPr/>
          <a:lstStyle>
            <a:lvl1pPr>
              <a:defRPr sz="2315"/>
            </a:lvl1pPr>
            <a:lvl2pPr>
              <a:defRPr sz="1984"/>
            </a:lvl2pPr>
            <a:lvl3pPr>
              <a:defRPr sz="1654"/>
            </a:lvl3pPr>
            <a:lvl4pPr>
              <a:defRPr sz="1488"/>
            </a:lvl4pPr>
            <a:lvl5pPr>
              <a:defRPr sz="1488"/>
            </a:lvl5pPr>
            <a:lvl6pPr>
              <a:defRPr sz="1488"/>
            </a:lvl6pPr>
            <a:lvl7pPr>
              <a:defRPr sz="1488"/>
            </a:lvl7pPr>
            <a:lvl8pPr>
              <a:defRPr sz="1488"/>
            </a:lvl8pPr>
            <a:lvl9pPr>
              <a:defRPr sz="14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sv-SE"/>
              <a: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94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1" y="1535113"/>
            <a:ext cx="5386916" cy="639762"/>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dirty="0"/>
              <a:t>Click to edit Master text styles</a:t>
            </a:r>
          </a:p>
        </p:txBody>
      </p:sp>
      <p:sp>
        <p:nvSpPr>
          <p:cNvPr id="4" name="Content Placeholder 3"/>
          <p:cNvSpPr>
            <a:spLocks noGrp="1"/>
          </p:cNvSpPr>
          <p:nvPr>
            <p:ph sz="half" idx="2"/>
          </p:nvPr>
        </p:nvSpPr>
        <p:spPr>
          <a:xfrm>
            <a:off x="609601" y="2174875"/>
            <a:ext cx="5386916" cy="3951288"/>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984"/>
            </a:lvl1pPr>
            <a:lvl2pPr>
              <a:defRPr sz="1654"/>
            </a:lvl2pPr>
            <a:lvl3pPr>
              <a:defRPr sz="1488"/>
            </a:lvl3pPr>
            <a:lvl4pPr>
              <a:defRPr sz="1323"/>
            </a:lvl4pPr>
            <a:lvl5pPr>
              <a:defRPr sz="1323"/>
            </a:lvl5pPr>
            <a:lvl6pPr>
              <a:defRPr sz="1323"/>
            </a:lvl6pPr>
            <a:lvl7pPr>
              <a:defRPr sz="1323"/>
            </a:lvl7pPr>
            <a:lvl8pPr>
              <a:defRPr sz="1323"/>
            </a:lvl8pPr>
            <a:lvl9pPr>
              <a:defRPr sz="13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sv-SE"/>
              <a:t>‹#›</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409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sv-SE"/>
              <a:t>‹#›</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2498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20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654" b="1">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dirty="0"/>
              <a:t>Click to edit Master text styles</a:t>
            </a:r>
          </a:p>
        </p:txBody>
      </p:sp>
      <p:sp>
        <p:nvSpPr>
          <p:cNvPr id="5" name="Date Placeholder 4"/>
          <p:cNvSpPr>
            <a:spLocks noGrp="1"/>
          </p:cNvSpPr>
          <p:nvPr>
            <p:ph type="dt" sz="half" idx="10"/>
          </p:nvPr>
        </p:nvSpPr>
        <p:spPr/>
        <p:txBody>
          <a:bodyPr/>
          <a:lstStyle/>
          <a:p>
            <a:r>
              <a:rPr lang="sv-SE"/>
              <a: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0989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1654"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158"/>
            </a:lvl1pPr>
            <a:lvl2pPr marL="378013" indent="0">
              <a:buNone/>
              <a:defRPr sz="992"/>
            </a:lvl2pPr>
            <a:lvl3pPr marL="756026" indent="0">
              <a:buNone/>
              <a:defRPr sz="827"/>
            </a:lvl3pPr>
            <a:lvl4pPr marL="1134039" indent="0">
              <a:buNone/>
              <a:defRPr sz="744"/>
            </a:lvl4pPr>
            <a:lvl5pPr marL="1512052" indent="0">
              <a:buNone/>
              <a:defRPr sz="744"/>
            </a:lvl5pPr>
            <a:lvl6pPr marL="1890065" indent="0">
              <a:buNone/>
              <a:defRPr sz="744"/>
            </a:lvl6pPr>
            <a:lvl7pPr marL="2268078" indent="0">
              <a:buNone/>
              <a:defRPr sz="744"/>
            </a:lvl7pPr>
            <a:lvl8pPr marL="2646091" indent="0">
              <a:buNone/>
              <a:defRPr sz="744"/>
            </a:lvl8pPr>
            <a:lvl9pPr marL="3024104" indent="0">
              <a:buNone/>
              <a:defRPr sz="744"/>
            </a:lvl9pPr>
          </a:lstStyle>
          <a:p>
            <a:pPr lvl="0"/>
            <a:r>
              <a:rPr lang="en-US"/>
              <a:t>Click to edit Master text styles</a:t>
            </a:r>
          </a:p>
        </p:txBody>
      </p:sp>
      <p:sp>
        <p:nvSpPr>
          <p:cNvPr id="5" name="Date Placeholder 4"/>
          <p:cNvSpPr>
            <a:spLocks noGrp="1"/>
          </p:cNvSpPr>
          <p:nvPr>
            <p:ph type="dt" sz="half" idx="10"/>
          </p:nvPr>
        </p:nvSpPr>
        <p:spPr/>
        <p:txBody>
          <a:bodyPr/>
          <a:lstStyle/>
          <a:p>
            <a:r>
              <a:rPr lang="sv-SE"/>
              <a: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183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1"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5"/>
            <a:ext cx="10972801"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92">
                <a:solidFill>
                  <a:schemeClr val="tx1">
                    <a:tint val="75000"/>
                  </a:schemeClr>
                </a:solidFill>
              </a:defRPr>
            </a:lvl1pPr>
          </a:lstStyle>
          <a:p>
            <a:r>
              <a:rPr lang="sv-SE"/>
              <a:t>‹#›</a:t>
            </a:r>
            <a:endParaRPr lang="en-US" dirty="0"/>
          </a:p>
        </p:txBody>
      </p:sp>
      <p:sp>
        <p:nvSpPr>
          <p:cNvPr id="5" name="Footer Placeholder 4"/>
          <p:cNvSpPr>
            <a:spLocks noGrp="1"/>
          </p:cNvSpPr>
          <p:nvPr>
            <p:ph type="ftr" sz="quarter" idx="3"/>
          </p:nvPr>
        </p:nvSpPr>
        <p:spPr>
          <a:xfrm>
            <a:off x="4165601" y="6356355"/>
            <a:ext cx="3860800" cy="365125"/>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92">
                <a:solidFill>
                  <a:schemeClr val="tx1">
                    <a:tint val="75000"/>
                  </a:schemeClr>
                </a:solidFill>
              </a:defRPr>
            </a:lvl1pPr>
          </a:lstStyle>
          <a:p>
            <a:fld id="{B6F15528-21DE-4FAA-801E-634DDDAF4B2B}" type="slidenum">
              <a:rPr lang="en-US" smtClean="0"/>
              <a:pPr/>
              <a:t>‹#›</a:t>
            </a:fld>
            <a:endParaRPr lang="en-US"/>
          </a:p>
        </p:txBody>
      </p:sp>
      <p:pic>
        <p:nvPicPr>
          <p:cNvPr id="9" name="Picture 2" descr="https://www.netigate.se/a/img/logo-grey.png">
            <a:extLst>
              <a:ext uri="{FF2B5EF4-FFF2-40B4-BE49-F238E27FC236}">
                <a16:creationId xmlns:a16="http://schemas.microsoft.com/office/drawing/2014/main" id="{C7E2B588-EF33-4FC9-A0A8-1997D9C1BAEC}"/>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10524315" y="6412582"/>
            <a:ext cx="1454113" cy="308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5993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35" r:id="rId12"/>
    <p:sldLayoutId id="2147483748" r:id="rId13"/>
  </p:sldLayoutIdLst>
  <p:hf sldNum="0" hdr="0" ftr="0" dt="0"/>
  <p:txStyles>
    <p:titleStyle>
      <a:lvl1pPr algn="ctr" defTabSz="756026" rtl="0" eaLnBrk="1" latinLnBrk="0" hangingPunct="1">
        <a:spcBef>
          <a:spcPct val="0"/>
        </a:spcBef>
        <a:buNone/>
        <a:defRPr sz="3638" kern="1200">
          <a:solidFill>
            <a:schemeClr val="tx1"/>
          </a:solidFill>
          <a:latin typeface="+mj-lt"/>
          <a:ea typeface="+mj-ea"/>
          <a:cs typeface="+mj-cs"/>
        </a:defRPr>
      </a:lvl1pPr>
    </p:titleStyle>
    <p:bodyStyle>
      <a:lvl1pPr marL="283510" indent="-283510" algn="l" defTabSz="756026" rtl="0" eaLnBrk="1" latinLnBrk="0" hangingPunct="1">
        <a:spcBef>
          <a:spcPct val="20000"/>
        </a:spcBef>
        <a:buFont typeface="Arial" pitchFamily="34" charset="0"/>
        <a:buChar char="•"/>
        <a:defRPr sz="2646" kern="1200">
          <a:solidFill>
            <a:schemeClr val="tx1"/>
          </a:solidFill>
          <a:latin typeface="+mn-lt"/>
          <a:ea typeface="+mn-ea"/>
          <a:cs typeface="+mn-cs"/>
        </a:defRPr>
      </a:lvl1pPr>
      <a:lvl2pPr marL="614271" indent="-236258" algn="l" defTabSz="756026" rtl="0" eaLnBrk="1" latinLnBrk="0" hangingPunct="1">
        <a:spcBef>
          <a:spcPct val="20000"/>
        </a:spcBef>
        <a:buFont typeface="Arial" pitchFamily="34" charset="0"/>
        <a:buChar char="–"/>
        <a:defRPr sz="2315" kern="1200">
          <a:solidFill>
            <a:schemeClr val="tx1"/>
          </a:solidFill>
          <a:latin typeface="+mn-lt"/>
          <a:ea typeface="+mn-ea"/>
          <a:cs typeface="+mn-cs"/>
        </a:defRPr>
      </a:lvl2pPr>
      <a:lvl3pPr marL="945032" indent="-189006" algn="l" defTabSz="756026" rtl="0" eaLnBrk="1" latinLnBrk="0" hangingPunct="1">
        <a:spcBef>
          <a:spcPct val="20000"/>
        </a:spcBef>
        <a:buFont typeface="Arial" pitchFamily="34" charset="0"/>
        <a:buChar char="•"/>
        <a:defRPr sz="1984" kern="1200">
          <a:solidFill>
            <a:schemeClr val="tx1"/>
          </a:solidFill>
          <a:latin typeface="+mn-lt"/>
          <a:ea typeface="+mn-ea"/>
          <a:cs typeface="+mn-cs"/>
        </a:defRPr>
      </a:lvl3pPr>
      <a:lvl4pPr marL="1323045" indent="-189006" algn="l" defTabSz="756026" rtl="0" eaLnBrk="1" latinLnBrk="0" hangingPunct="1">
        <a:spcBef>
          <a:spcPct val="20000"/>
        </a:spcBef>
        <a:buFont typeface="Arial" pitchFamily="34" charset="0"/>
        <a:buChar char="–"/>
        <a:defRPr sz="1654" kern="1200">
          <a:solidFill>
            <a:schemeClr val="tx1"/>
          </a:solidFill>
          <a:latin typeface="+mn-lt"/>
          <a:ea typeface="+mn-ea"/>
          <a:cs typeface="+mn-cs"/>
        </a:defRPr>
      </a:lvl4pPr>
      <a:lvl5pPr marL="1701058" indent="-189006" algn="l" defTabSz="756026" rtl="0" eaLnBrk="1" latinLnBrk="0" hangingPunct="1">
        <a:spcBef>
          <a:spcPct val="20000"/>
        </a:spcBef>
        <a:buFont typeface="Arial" pitchFamily="34" charset="0"/>
        <a:buChar char="»"/>
        <a:defRPr sz="1654" kern="1200">
          <a:solidFill>
            <a:schemeClr val="tx1"/>
          </a:solidFill>
          <a:latin typeface="+mn-lt"/>
          <a:ea typeface="+mn-ea"/>
          <a:cs typeface="+mn-cs"/>
        </a:defRPr>
      </a:lvl5pPr>
      <a:lvl6pPr marL="2079071" indent="-189006" algn="l" defTabSz="756026" rtl="0" eaLnBrk="1" latinLnBrk="0" hangingPunct="1">
        <a:spcBef>
          <a:spcPct val="20000"/>
        </a:spcBef>
        <a:buFont typeface="Arial" pitchFamily="34" charset="0"/>
        <a:buChar char="•"/>
        <a:defRPr sz="1654" kern="1200">
          <a:solidFill>
            <a:schemeClr val="tx1"/>
          </a:solidFill>
          <a:latin typeface="+mn-lt"/>
          <a:ea typeface="+mn-ea"/>
          <a:cs typeface="+mn-cs"/>
        </a:defRPr>
      </a:lvl6pPr>
      <a:lvl7pPr marL="2457084" indent="-189006" algn="l" defTabSz="756026" rtl="0" eaLnBrk="1" latinLnBrk="0" hangingPunct="1">
        <a:spcBef>
          <a:spcPct val="20000"/>
        </a:spcBef>
        <a:buFont typeface="Arial" pitchFamily="34" charset="0"/>
        <a:buChar char="•"/>
        <a:defRPr sz="1654" kern="1200">
          <a:solidFill>
            <a:schemeClr val="tx1"/>
          </a:solidFill>
          <a:latin typeface="+mn-lt"/>
          <a:ea typeface="+mn-ea"/>
          <a:cs typeface="+mn-cs"/>
        </a:defRPr>
      </a:lvl7pPr>
      <a:lvl8pPr marL="2835097" indent="-189006" algn="l" defTabSz="756026" rtl="0" eaLnBrk="1" latinLnBrk="0" hangingPunct="1">
        <a:spcBef>
          <a:spcPct val="20000"/>
        </a:spcBef>
        <a:buFont typeface="Arial" pitchFamily="34" charset="0"/>
        <a:buChar char="•"/>
        <a:defRPr sz="1654" kern="1200">
          <a:solidFill>
            <a:schemeClr val="tx1"/>
          </a:solidFill>
          <a:latin typeface="+mn-lt"/>
          <a:ea typeface="+mn-ea"/>
          <a:cs typeface="+mn-cs"/>
        </a:defRPr>
      </a:lvl8pPr>
      <a:lvl9pPr marL="3213110" indent="-189006" algn="l" defTabSz="756026" rtl="0" eaLnBrk="1" latinLnBrk="0" hangingPunct="1">
        <a:spcBef>
          <a:spcPct val="20000"/>
        </a:spcBef>
        <a:buFont typeface="Arial" pitchFamily="34" charset="0"/>
        <a:buChar char="•"/>
        <a:defRPr sz="1654"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7.png"/><Relationship Id="rId12" Type="http://schemas.openxmlformats.org/officeDocument/2006/relationships/image" Target="../media/image11.svg"/><Relationship Id="rId2" Type="http://schemas.openxmlformats.org/officeDocument/2006/relationships/notesSlide" Target="../notesSlides/notesSlide1.xml"/><Relationship Id="rId16" Type="http://schemas.openxmlformats.org/officeDocument/2006/relationships/image" Target="../media/image15.sv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chart" Target="../charts/chart2.xml"/><Relationship Id="rId15" Type="http://schemas.openxmlformats.org/officeDocument/2006/relationships/image" Target="../media/image14.png"/><Relationship Id="rId10" Type="http://schemas.openxmlformats.org/officeDocument/2006/relationships/image" Target="../media/image9.svg"/><Relationship Id="rId4" Type="http://schemas.openxmlformats.org/officeDocument/2006/relationships/chart" Target="../charts/chart1.xml"/><Relationship Id="rId9" Type="http://schemas.openxmlformats.org/officeDocument/2006/relationships/image" Target="../media/image8.png"/><Relationship Id="rId14" Type="http://schemas.openxmlformats.org/officeDocument/2006/relationships/image" Target="../media/image13.svg"/></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chart" Target="../charts/chart6.xml"/><Relationship Id="rId12"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0.svg"/><Relationship Id="rId11" Type="http://schemas.openxmlformats.org/officeDocument/2006/relationships/image" Target="../media/image24.sv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36.sv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6A5AA24F-B102-4230-AF0D-95282BFC93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611" b="10370"/>
          <a:stretch/>
        </p:blipFill>
        <p:spPr>
          <a:xfrm>
            <a:off x="0" y="0"/>
            <a:ext cx="12192000" cy="6990802"/>
          </a:xfrm>
          <a:prstGeom prst="rect">
            <a:avLst/>
          </a:prstGeom>
        </p:spPr>
      </p:pic>
      <p:pic>
        <p:nvPicPr>
          <p:cNvPr id="12" name="Picture 4" descr="C:\Users\Netigate - Sakarias\Desktop\Säljmaterial\Linnea Kring Exrapport\Pics\Netigate_neg_liggande-white.png">
            <a:extLst>
              <a:ext uri="{FF2B5EF4-FFF2-40B4-BE49-F238E27FC236}">
                <a16:creationId xmlns:a16="http://schemas.microsoft.com/office/drawing/2014/main" id="{28DC8CE5-48D9-4CEC-A21D-C45F479D4CA9}"/>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289921" y="6419851"/>
            <a:ext cx="1614213" cy="32861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rundade hörn 6">
            <a:extLst>
              <a:ext uri="{FF2B5EF4-FFF2-40B4-BE49-F238E27FC236}">
                <a16:creationId xmlns:a16="http://schemas.microsoft.com/office/drawing/2014/main" id="{241A058E-A776-4FF3-BCB3-423F8D5F2F62}"/>
              </a:ext>
            </a:extLst>
          </p:cNvPr>
          <p:cNvSpPr/>
          <p:nvPr/>
        </p:nvSpPr>
        <p:spPr>
          <a:xfrm>
            <a:off x="-185980" y="922824"/>
            <a:ext cx="8108922" cy="93566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4000">
                <a:solidFill>
                  <a:schemeClr val="bg1"/>
                </a:solidFill>
              </a:rPr>
              <a:t>Employee Engagement 2018</a:t>
            </a:r>
            <a:endParaRPr lang="en-GB" sz="3200">
              <a:solidFill>
                <a:schemeClr val="bg1"/>
              </a:solidFill>
            </a:endParaRPr>
          </a:p>
        </p:txBody>
      </p:sp>
      <p:sp>
        <p:nvSpPr>
          <p:cNvPr id="5" name="TextBox 7">
            <a:extLst>
              <a:ext uri="{FF2B5EF4-FFF2-40B4-BE49-F238E27FC236}">
                <a16:creationId xmlns:a16="http://schemas.microsoft.com/office/drawing/2014/main" id="{08435D8A-469B-40F1-99BD-DB304F220CC8}"/>
              </a:ext>
            </a:extLst>
          </p:cNvPr>
          <p:cNvSpPr txBox="1">
            <a:spLocks noChangeArrowheads="1"/>
          </p:cNvSpPr>
          <p:nvPr/>
        </p:nvSpPr>
        <p:spPr bwMode="auto">
          <a:xfrm>
            <a:off x="707898" y="2781313"/>
            <a:ext cx="6696744" cy="2062080"/>
          </a:xfrm>
          <a:prstGeom prst="roundRect">
            <a:avLst/>
          </a:prstGeom>
          <a:solidFill>
            <a:srgbClr val="FFFFFF">
              <a:alpha val="85098"/>
            </a:srgbClr>
          </a:solidFill>
          <a:ln>
            <a:noFill/>
          </a:ln>
          <a:extLst/>
        </p:spPr>
        <p:txBody>
          <a:bodyPr anchor="ctr"/>
          <a:lstStyle>
            <a:lvl1pPr>
              <a:defRPr>
                <a:solidFill>
                  <a:schemeClr val="tx1"/>
                </a:solidFill>
                <a:latin typeface="Open Sans Light" panose="020B0306030504020204" pitchFamily="34" charset="0"/>
              </a:defRPr>
            </a:lvl1pPr>
            <a:lvl2pPr marL="742950" indent="-285750">
              <a:defRPr>
                <a:solidFill>
                  <a:schemeClr val="tx1"/>
                </a:solidFill>
                <a:latin typeface="Open Sans Light" panose="020B0306030504020204" pitchFamily="34" charset="0"/>
              </a:defRPr>
            </a:lvl2pPr>
            <a:lvl3pPr marL="1143000" indent="-228600">
              <a:defRPr>
                <a:solidFill>
                  <a:schemeClr val="tx1"/>
                </a:solidFill>
                <a:latin typeface="Open Sans Light" panose="020B0306030504020204" pitchFamily="34" charset="0"/>
              </a:defRPr>
            </a:lvl3pPr>
            <a:lvl4pPr marL="1600200" indent="-228600">
              <a:defRPr>
                <a:solidFill>
                  <a:schemeClr val="tx1"/>
                </a:solidFill>
                <a:latin typeface="Open Sans Light" panose="020B0306030504020204" pitchFamily="34" charset="0"/>
              </a:defRPr>
            </a:lvl4pPr>
            <a:lvl5pPr marL="2057400" indent="-228600">
              <a:defRPr>
                <a:solidFill>
                  <a:schemeClr val="tx1"/>
                </a:solidFill>
                <a:latin typeface="Open Sans Light" panose="020B0306030504020204" pitchFamily="34" charset="0"/>
              </a:defRPr>
            </a:lvl5pPr>
            <a:lvl6pPr marL="2514600" indent="-228600" fontAlgn="base">
              <a:spcBef>
                <a:spcPct val="0"/>
              </a:spcBef>
              <a:spcAft>
                <a:spcPct val="0"/>
              </a:spcAft>
              <a:defRPr>
                <a:solidFill>
                  <a:schemeClr val="tx1"/>
                </a:solidFill>
                <a:latin typeface="Open Sans Light" panose="020B0306030504020204" pitchFamily="34" charset="0"/>
              </a:defRPr>
            </a:lvl6pPr>
            <a:lvl7pPr marL="2971800" indent="-228600" fontAlgn="base">
              <a:spcBef>
                <a:spcPct val="0"/>
              </a:spcBef>
              <a:spcAft>
                <a:spcPct val="0"/>
              </a:spcAft>
              <a:defRPr>
                <a:solidFill>
                  <a:schemeClr val="tx1"/>
                </a:solidFill>
                <a:latin typeface="Open Sans Light" panose="020B0306030504020204" pitchFamily="34" charset="0"/>
              </a:defRPr>
            </a:lvl7pPr>
            <a:lvl8pPr marL="3429000" indent="-228600" fontAlgn="base">
              <a:spcBef>
                <a:spcPct val="0"/>
              </a:spcBef>
              <a:spcAft>
                <a:spcPct val="0"/>
              </a:spcAft>
              <a:defRPr>
                <a:solidFill>
                  <a:schemeClr val="tx1"/>
                </a:solidFill>
                <a:latin typeface="Open Sans Light" panose="020B0306030504020204" pitchFamily="34" charset="0"/>
              </a:defRPr>
            </a:lvl8pPr>
            <a:lvl9pPr marL="3886200" indent="-228600" fontAlgn="base">
              <a:spcBef>
                <a:spcPct val="0"/>
              </a:spcBef>
              <a:spcAft>
                <a:spcPct val="0"/>
              </a:spcAft>
              <a:defRPr>
                <a:solidFill>
                  <a:schemeClr val="tx1"/>
                </a:solidFill>
                <a:latin typeface="Open Sans Light" panose="020B0306030504020204" pitchFamily="34" charset="0"/>
              </a:defRPr>
            </a:lvl9pPr>
          </a:lstStyle>
          <a:p>
            <a:pPr algn="ctr">
              <a:spcAft>
                <a:spcPts val="1200"/>
              </a:spcAft>
            </a:pPr>
            <a:r>
              <a:rPr lang="en-GB" altLang="sv-SE" sz="3600" dirty="0">
                <a:solidFill>
                  <a:srgbClr val="000000"/>
                </a:solidFill>
                <a:latin typeface="+mj-lt"/>
                <a:cs typeface="Open Sans Light" panose="020B0306030504020204" pitchFamily="34" charset="0"/>
              </a:rPr>
              <a:t>Example of analysis report</a:t>
            </a:r>
          </a:p>
          <a:p>
            <a:pPr algn="ctr"/>
            <a:r>
              <a:rPr lang="en-GB" sz="2800" b="1" dirty="0">
                <a:latin typeface="+mj-lt"/>
              </a:rPr>
              <a:t>Responses</a:t>
            </a:r>
            <a:r>
              <a:rPr lang="en-GB" sz="2800" dirty="0">
                <a:latin typeface="+mj-lt"/>
              </a:rPr>
              <a:t>: 132/140 (94%)</a:t>
            </a:r>
            <a:br>
              <a:rPr lang="en-GB" sz="2800" dirty="0">
                <a:latin typeface="+mj-lt"/>
              </a:rPr>
            </a:br>
            <a:r>
              <a:rPr lang="en-GB" sz="2800" b="1" dirty="0">
                <a:latin typeface="+mj-lt"/>
              </a:rPr>
              <a:t>Date</a:t>
            </a:r>
            <a:r>
              <a:rPr lang="en-GB" sz="2800" dirty="0">
                <a:latin typeface="+mj-lt"/>
              </a:rPr>
              <a:t>: 2018-05-01</a:t>
            </a:r>
          </a:p>
        </p:txBody>
      </p:sp>
      <p:sp>
        <p:nvSpPr>
          <p:cNvPr id="9" name="Rectangle 2">
            <a:extLst>
              <a:ext uri="{FF2B5EF4-FFF2-40B4-BE49-F238E27FC236}">
                <a16:creationId xmlns:a16="http://schemas.microsoft.com/office/drawing/2014/main" id="{A6901BB4-6EF6-4EFD-9E37-A8942AE4726E}"/>
              </a:ext>
            </a:extLst>
          </p:cNvPr>
          <p:cNvSpPr txBox="1">
            <a:spLocks noChangeArrowheads="1"/>
          </p:cNvSpPr>
          <p:nvPr/>
        </p:nvSpPr>
        <p:spPr>
          <a:xfrm>
            <a:off x="1729" y="5633814"/>
            <a:ext cx="12190271" cy="629543"/>
          </a:xfrm>
          <a:prstGeom prst="rect">
            <a:avLst/>
          </a:prstGeom>
          <a:solidFill>
            <a:srgbClr val="FFFFFF">
              <a:alpha val="85098"/>
            </a:srgbClr>
          </a:solidFill>
        </p:spPr>
        <p:txBody>
          <a:bodyPr anchor="ctr"/>
          <a:lstStyle>
            <a:defPPr>
              <a:defRPr lang="sv-SE"/>
            </a:defPPr>
            <a:lvl1pPr algn="ctr" fontAlgn="auto">
              <a:spcAft>
                <a:spcPts val="0"/>
              </a:spcAft>
              <a:defRPr sz="2400" b="1">
                <a:ea typeface="Open Sans Light" panose="020B0306030504020204" pitchFamily="34" charset="0"/>
                <a:cs typeface="Open Sans Light" panose="020B0306030504020204" pitchFamily="34" charset="0"/>
              </a:defRPr>
            </a:lvl1pPr>
          </a:lstStyle>
          <a:p>
            <a:r>
              <a:rPr lang="en-GB" b="0" i="1"/>
              <a:t>A summary of this year’s results</a:t>
            </a:r>
          </a:p>
        </p:txBody>
      </p:sp>
    </p:spTree>
    <p:extLst>
      <p:ext uri="{BB962C8B-B14F-4D97-AF65-F5344CB8AC3E}">
        <p14:creationId xmlns:p14="http://schemas.microsoft.com/office/powerpoint/2010/main" val="3450123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ktangel: rundade hörn 52">
            <a:extLst>
              <a:ext uri="{FF2B5EF4-FFF2-40B4-BE49-F238E27FC236}">
                <a16:creationId xmlns:a16="http://schemas.microsoft.com/office/drawing/2014/main" id="{0F5A7E10-3B47-4BD0-8860-AAA07351E03D}"/>
              </a:ext>
            </a:extLst>
          </p:cNvPr>
          <p:cNvSpPr/>
          <p:nvPr/>
        </p:nvSpPr>
        <p:spPr>
          <a:xfrm>
            <a:off x="-185979" y="309966"/>
            <a:ext cx="4843152"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algn="ctr">
              <a:defRPr/>
            </a:pPr>
            <a:r>
              <a:rPr lang="en-GB" sz="3200" dirty="0">
                <a:solidFill>
                  <a:prstClr val="white"/>
                </a:solidFill>
                <a:latin typeface="+mj-lt"/>
                <a:ea typeface="Open Sans Light" panose="020B0306030504020204" pitchFamily="34" charset="0"/>
                <a:cs typeface="Segoe UI Light" panose="020B0502040204020203" pitchFamily="34" charset="0"/>
              </a:rPr>
              <a:t>Engagement Matrix</a:t>
            </a:r>
          </a:p>
        </p:txBody>
      </p:sp>
      <p:sp>
        <p:nvSpPr>
          <p:cNvPr id="4" name="Rektangel 3">
            <a:extLst>
              <a:ext uri="{FF2B5EF4-FFF2-40B4-BE49-F238E27FC236}">
                <a16:creationId xmlns:a16="http://schemas.microsoft.com/office/drawing/2014/main" id="{CDBF6B20-BA7A-40E5-AEBB-EBC48BCEAF10}"/>
              </a:ext>
            </a:extLst>
          </p:cNvPr>
          <p:cNvSpPr/>
          <p:nvPr/>
        </p:nvSpPr>
        <p:spPr>
          <a:xfrm>
            <a:off x="543212" y="1501233"/>
            <a:ext cx="5901754" cy="2462213"/>
          </a:xfrm>
          <a:prstGeom prst="rect">
            <a:avLst/>
          </a:prstGeom>
        </p:spPr>
        <p:txBody>
          <a:bodyPr wrap="square">
            <a:spAutoFit/>
          </a:bodyPr>
          <a:lstStyle/>
          <a:p>
            <a:r>
              <a:rPr lang="en-US" sz="1400" dirty="0"/>
              <a:t>THE ENGAGEMENT MODEL - Provides insights on how engaged your employees are together with employees’ perceptions on to what extent the </a:t>
            </a:r>
            <a:r>
              <a:rPr lang="en-US" sz="1400" dirty="0" err="1"/>
              <a:t>organisation</a:t>
            </a:r>
            <a:r>
              <a:rPr lang="en-US" sz="1400" dirty="0"/>
              <a:t> provides the right conditions for employees to be engaged.</a:t>
            </a:r>
          </a:p>
          <a:p>
            <a:endParaRPr lang="en-US" sz="1400" dirty="0"/>
          </a:p>
          <a:p>
            <a:pPr>
              <a:spcAft>
                <a:spcPts val="600"/>
              </a:spcAft>
            </a:pPr>
            <a:r>
              <a:rPr lang="en-US" sz="1400" dirty="0"/>
              <a:t>Two dimensions of the same question, for example:</a:t>
            </a:r>
          </a:p>
          <a:p>
            <a:pPr marL="285750" indent="-285750">
              <a:buFont typeface="Arial" panose="020B0604020202020204" pitchFamily="34" charset="0"/>
              <a:buChar char="•"/>
            </a:pPr>
            <a:r>
              <a:rPr lang="en-US" sz="1200" b="1" dirty="0"/>
              <a:t>The employee</a:t>
            </a:r>
            <a:r>
              <a:rPr lang="en-US" sz="1200" dirty="0"/>
              <a:t>: When I'm at work I always give 100%</a:t>
            </a:r>
          </a:p>
          <a:p>
            <a:pPr marL="285750" indent="-285750">
              <a:buFont typeface="Arial" panose="020B0604020202020204" pitchFamily="34" charset="0"/>
              <a:buChar char="•"/>
            </a:pPr>
            <a:r>
              <a:rPr lang="en-US" sz="1200" b="1" dirty="0"/>
              <a:t>The employer</a:t>
            </a:r>
            <a:r>
              <a:rPr lang="en-US" sz="1200" dirty="0"/>
              <a:t>:  I have the tools to always give 100%</a:t>
            </a:r>
          </a:p>
          <a:p>
            <a:endParaRPr lang="en-US" sz="1400" dirty="0"/>
          </a:p>
          <a:p>
            <a:r>
              <a:rPr lang="en-US" sz="1400" dirty="0"/>
              <a:t>The individual results are placed in the matrix and the results are categorized into one of the following four groups: 1) </a:t>
            </a:r>
            <a:r>
              <a:rPr lang="en-US" sz="1400" b="1" dirty="0"/>
              <a:t>Engaged</a:t>
            </a:r>
            <a:r>
              <a:rPr lang="en-US" sz="1400" dirty="0"/>
              <a:t>, 2) </a:t>
            </a:r>
            <a:r>
              <a:rPr lang="en-US" sz="1400" b="1" dirty="0"/>
              <a:t>Satisfied</a:t>
            </a:r>
            <a:r>
              <a:rPr lang="en-US" sz="1400" dirty="0"/>
              <a:t>, 3) </a:t>
            </a:r>
            <a:r>
              <a:rPr lang="en-US" sz="1400" b="1" dirty="0"/>
              <a:t>Frustrated</a:t>
            </a:r>
            <a:r>
              <a:rPr lang="en-US" sz="1400" dirty="0"/>
              <a:t> or 4) </a:t>
            </a:r>
            <a:r>
              <a:rPr lang="en-US" sz="1400" b="1" dirty="0"/>
              <a:t>Negative</a:t>
            </a:r>
            <a:endParaRPr lang="en-GB" sz="1200" b="1" i="1" dirty="0"/>
          </a:p>
        </p:txBody>
      </p:sp>
      <p:sp>
        <p:nvSpPr>
          <p:cNvPr id="90" name="textruta 89">
            <a:extLst>
              <a:ext uri="{FF2B5EF4-FFF2-40B4-BE49-F238E27FC236}">
                <a16:creationId xmlns:a16="http://schemas.microsoft.com/office/drawing/2014/main" id="{63D495DE-DF2B-4DD2-BE7A-2EC39A1ADBB4}"/>
              </a:ext>
            </a:extLst>
          </p:cNvPr>
          <p:cNvSpPr txBox="1"/>
          <p:nvPr/>
        </p:nvSpPr>
        <p:spPr>
          <a:xfrm>
            <a:off x="985894" y="4299223"/>
            <a:ext cx="5435270" cy="276999"/>
          </a:xfrm>
          <a:prstGeom prst="rect">
            <a:avLst/>
          </a:prstGeom>
          <a:noFill/>
        </p:spPr>
        <p:txBody>
          <a:bodyPr wrap="none" rtlCol="0">
            <a:spAutoFit/>
          </a:bodyPr>
          <a:lstStyle/>
          <a:p>
            <a:r>
              <a:rPr lang="en-GB" sz="1200" dirty="0">
                <a:latin typeface="Segoe UI Semibold" panose="020B0702040204020203" pitchFamily="34" charset="0"/>
                <a:cs typeface="Segoe UI Semibold" panose="020B0702040204020203" pitchFamily="34" charset="0"/>
              </a:rPr>
              <a:t>Results with a breakdown on different departments within the organisation</a:t>
            </a:r>
          </a:p>
        </p:txBody>
      </p:sp>
      <p:graphicFrame>
        <p:nvGraphicFramePr>
          <p:cNvPr id="99" name="Diagram 98">
            <a:extLst>
              <a:ext uri="{FF2B5EF4-FFF2-40B4-BE49-F238E27FC236}">
                <a16:creationId xmlns:a16="http://schemas.microsoft.com/office/drawing/2014/main" id="{20A89541-3C8A-4E9C-8134-FF20ADF44877}"/>
              </a:ext>
            </a:extLst>
          </p:cNvPr>
          <p:cNvGraphicFramePr>
            <a:graphicFrameLocks/>
          </p:cNvGraphicFramePr>
          <p:nvPr>
            <p:extLst>
              <p:ext uri="{D42A27DB-BD31-4B8C-83A1-F6EECF244321}">
                <p14:modId xmlns:p14="http://schemas.microsoft.com/office/powerpoint/2010/main" val="1096228508"/>
              </p:ext>
            </p:extLst>
          </p:nvPr>
        </p:nvGraphicFramePr>
        <p:xfrm>
          <a:off x="549846" y="4620681"/>
          <a:ext cx="7101904" cy="1624163"/>
        </p:xfrm>
        <a:graphic>
          <a:graphicData uri="http://schemas.openxmlformats.org/drawingml/2006/chart">
            <c:chart xmlns:c="http://schemas.openxmlformats.org/drawingml/2006/chart" xmlns:r="http://schemas.openxmlformats.org/officeDocument/2006/relationships" r:id="rId2"/>
          </a:graphicData>
        </a:graphic>
      </p:graphicFrame>
      <p:sp>
        <p:nvSpPr>
          <p:cNvPr id="78" name="Rektangel 77">
            <a:extLst>
              <a:ext uri="{FF2B5EF4-FFF2-40B4-BE49-F238E27FC236}">
                <a16:creationId xmlns:a16="http://schemas.microsoft.com/office/drawing/2014/main" id="{8683D963-B043-412B-B90C-E3A6BEDC6C7A}"/>
              </a:ext>
            </a:extLst>
          </p:cNvPr>
          <p:cNvSpPr/>
          <p:nvPr/>
        </p:nvSpPr>
        <p:spPr>
          <a:xfrm>
            <a:off x="7807953" y="1787226"/>
            <a:ext cx="1728001" cy="1404000"/>
          </a:xfrm>
          <a:prstGeom prst="rect">
            <a:avLst/>
          </a:prstGeom>
          <a:solidFill>
            <a:srgbClr val="F26060"/>
          </a:solidFill>
          <a:ln w="25400" cap="flat" cmpd="sng" algn="ctr">
            <a:noFill/>
            <a:prstDash val="solid"/>
          </a:ln>
          <a:effectLst/>
        </p:spPr>
        <p:txBody>
          <a:bodyPr rot="0" spcFirstLastPara="0" vert="horz" wrap="square" lIns="54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300"/>
              </a:spcAft>
              <a:buClrTx/>
              <a:buSzTx/>
              <a:buFontTx/>
              <a:buNone/>
              <a:tabLst/>
              <a:defRPr/>
            </a:pPr>
            <a:r>
              <a:rPr kumimoji="0" lang="en-GB" b="0" i="0" u="none" strike="noStrike" kern="0" cap="none" spc="0" normalizeH="0" baseline="0" noProof="0" dirty="0">
                <a:ln>
                  <a:noFill/>
                </a:ln>
                <a:solidFill>
                  <a:prstClr val="white"/>
                </a:solidFill>
                <a:effectLst/>
                <a:uLnTx/>
                <a:uFillTx/>
                <a:latin typeface="Segoe UI Light"/>
                <a:ea typeface="Open Sans Light" panose="020B0306030504020204" pitchFamily="34" charset="0"/>
                <a:cs typeface="Open Sans Light" panose="020B0306030504020204" pitchFamily="34" charset="0"/>
              </a:rPr>
              <a:t>FRUSTRATED</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600" kern="0" dirty="0">
                <a:solidFill>
                  <a:prstClr val="white"/>
                </a:solidFill>
                <a:latin typeface="Segoe UI Light"/>
                <a:ea typeface="Open Sans Light" panose="020B0306030504020204" pitchFamily="34" charset="0"/>
                <a:cs typeface="Open Sans Light" panose="020B0306030504020204" pitchFamily="34" charset="0"/>
              </a:rPr>
              <a:t>13</a:t>
            </a:r>
            <a:r>
              <a:rPr kumimoji="0" lang="en-GB" sz="1600" b="0" i="0" u="none" strike="noStrike" kern="0" cap="none" spc="0" normalizeH="0" baseline="0" noProof="0" dirty="0">
                <a:ln>
                  <a:noFill/>
                </a:ln>
                <a:solidFill>
                  <a:prstClr val="white"/>
                </a:solidFill>
                <a:effectLst/>
                <a:uLnTx/>
                <a:uFillTx/>
                <a:latin typeface="Segoe UI Light"/>
                <a:ea typeface="Open Sans Light" panose="020B0306030504020204" pitchFamily="34" charset="0"/>
                <a:cs typeface="Open Sans Light" panose="020B0306030504020204" pitchFamily="34" charset="0"/>
              </a:rPr>
              <a:t>%</a:t>
            </a:r>
          </a:p>
        </p:txBody>
      </p:sp>
      <p:sp>
        <p:nvSpPr>
          <p:cNvPr id="80" name="textruta 22">
            <a:extLst>
              <a:ext uri="{FF2B5EF4-FFF2-40B4-BE49-F238E27FC236}">
                <a16:creationId xmlns:a16="http://schemas.microsoft.com/office/drawing/2014/main" id="{96E4EE6E-FF58-4572-A2D5-7EBA930E8D44}"/>
              </a:ext>
            </a:extLst>
          </p:cNvPr>
          <p:cNvSpPr txBox="1"/>
          <p:nvPr/>
        </p:nvSpPr>
        <p:spPr>
          <a:xfrm rot="16200000">
            <a:off x="6352635" y="3037348"/>
            <a:ext cx="2197095" cy="276999"/>
          </a:xfrm>
          <a:prstGeom prst="rect">
            <a:avLst/>
          </a:prstGeom>
          <a:noFill/>
        </p:spPr>
        <p:txBody>
          <a:bodyPr wrap="square" rtlCol="0">
            <a:spAutoFit/>
          </a:bodyPr>
          <a:lstStyle/>
          <a:p>
            <a:pPr algn="ctr">
              <a:defRPr/>
            </a:pPr>
            <a:r>
              <a:rPr lang="en-GB" sz="1200" dirty="0">
                <a:latin typeface="Segoe UI Semibold" panose="020B0702040204020203" pitchFamily="34" charset="0"/>
                <a:cs typeface="Segoe UI Semibold" panose="020B0702040204020203" pitchFamily="34" charset="0"/>
              </a:rPr>
              <a:t>Self-evaluation</a:t>
            </a:r>
          </a:p>
        </p:txBody>
      </p:sp>
      <p:cxnSp>
        <p:nvCxnSpPr>
          <p:cNvPr id="81" name="Rak pil 3">
            <a:extLst>
              <a:ext uri="{FF2B5EF4-FFF2-40B4-BE49-F238E27FC236}">
                <a16:creationId xmlns:a16="http://schemas.microsoft.com/office/drawing/2014/main" id="{5D90D5C8-06C4-4D0E-ABA3-24CF5612ED21}"/>
              </a:ext>
            </a:extLst>
          </p:cNvPr>
          <p:cNvCxnSpPr>
            <a:cxnSpLocks/>
          </p:cNvCxnSpPr>
          <p:nvPr/>
        </p:nvCxnSpPr>
        <p:spPr>
          <a:xfrm flipV="1">
            <a:off x="7804235" y="1622595"/>
            <a:ext cx="0" cy="2981060"/>
          </a:xfrm>
          <a:prstGeom prst="straightConnector1">
            <a:avLst/>
          </a:prstGeom>
          <a:noFill/>
          <a:ln w="12700" cap="flat" cmpd="sng" algn="ctr">
            <a:solidFill>
              <a:sysClr val="windowText" lastClr="000000">
                <a:shade val="95000"/>
                <a:satMod val="105000"/>
              </a:sysClr>
            </a:solidFill>
            <a:prstDash val="solid"/>
            <a:tailEnd type="triangle"/>
          </a:ln>
          <a:effectLst/>
        </p:spPr>
      </p:cxnSp>
      <p:sp>
        <p:nvSpPr>
          <p:cNvPr id="82" name="Rektangel 81">
            <a:extLst>
              <a:ext uri="{FF2B5EF4-FFF2-40B4-BE49-F238E27FC236}">
                <a16:creationId xmlns:a16="http://schemas.microsoft.com/office/drawing/2014/main" id="{C3EF2C6E-EA2D-44DF-961C-3D4360DD4411}"/>
              </a:ext>
            </a:extLst>
          </p:cNvPr>
          <p:cNvSpPr/>
          <p:nvPr/>
        </p:nvSpPr>
        <p:spPr>
          <a:xfrm>
            <a:off x="9535955" y="1783854"/>
            <a:ext cx="1728001" cy="1404000"/>
          </a:xfrm>
          <a:prstGeom prst="rect">
            <a:avLst/>
          </a:prstGeom>
          <a:solidFill>
            <a:srgbClr val="149775"/>
          </a:solidFill>
          <a:ln w="25400" cap="flat" cmpd="sng" algn="ctr">
            <a:noFill/>
            <a:prstDash val="solid"/>
          </a:ln>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300"/>
              </a:spcAft>
              <a:buClrTx/>
              <a:buSzTx/>
              <a:buFontTx/>
              <a:buNone/>
              <a:tabLst/>
              <a:defRPr/>
            </a:pPr>
            <a:r>
              <a:rPr kumimoji="0" lang="en-GB" b="0" i="0" u="none" strike="noStrike" kern="0" cap="none" spc="0" normalizeH="0" baseline="0" noProof="0" dirty="0">
                <a:ln>
                  <a:noFill/>
                </a:ln>
                <a:solidFill>
                  <a:prstClr val="white"/>
                </a:solidFill>
                <a:effectLst/>
                <a:uLnTx/>
                <a:uFillTx/>
                <a:latin typeface="Segoe UI Light"/>
                <a:ea typeface="Open Sans Light" panose="020B0306030504020204" pitchFamily="34" charset="0"/>
                <a:cs typeface="Open Sans Light" panose="020B0306030504020204" pitchFamily="34" charset="0"/>
              </a:rPr>
              <a:t>ENGAGED</a:t>
            </a:r>
          </a:p>
          <a:p>
            <a:pPr marL="0" marR="0" lvl="0" indent="0" algn="ctr" defTabSz="457200" rtl="0" eaLnBrk="1" fontAlgn="auto" latinLnBrk="0" hangingPunct="1">
              <a:lnSpc>
                <a:spcPct val="107000"/>
              </a:lnSpc>
              <a:spcBef>
                <a:spcPts val="0"/>
              </a:spcBef>
              <a:spcAft>
                <a:spcPts val="800"/>
              </a:spcAft>
              <a:buClrTx/>
              <a:buSzTx/>
              <a:buFontTx/>
              <a:buNone/>
              <a:tabLst/>
              <a:defRPr/>
            </a:pPr>
            <a:r>
              <a:rPr lang="en-GB" sz="1600" kern="0" dirty="0">
                <a:solidFill>
                  <a:prstClr val="white"/>
                </a:solidFill>
                <a:latin typeface="Segoe UI Light"/>
                <a:ea typeface="Open Sans Light" panose="020B0306030504020204" pitchFamily="34" charset="0"/>
                <a:cs typeface="Open Sans Light" panose="020B0306030504020204" pitchFamily="34" charset="0"/>
              </a:rPr>
              <a:t>65%</a:t>
            </a:r>
            <a:endParaRPr kumimoji="0" lang="en-GB" sz="1600" b="0" i="0" u="none" strike="noStrike" kern="0" cap="none" spc="0" normalizeH="0" baseline="0" noProof="0" dirty="0">
              <a:ln>
                <a:noFill/>
              </a:ln>
              <a:solidFill>
                <a:prstClr val="white"/>
              </a:solidFill>
              <a:effectLst/>
              <a:uLnTx/>
              <a:uFillTx/>
              <a:latin typeface="Segoe UI Light"/>
              <a:ea typeface="Open Sans Light" panose="020B0306030504020204" pitchFamily="34" charset="0"/>
              <a:cs typeface="Open Sans Light" panose="020B0306030504020204" pitchFamily="34" charset="0"/>
            </a:endParaRPr>
          </a:p>
        </p:txBody>
      </p:sp>
      <p:sp>
        <p:nvSpPr>
          <p:cNvPr id="83" name="textruta 23">
            <a:extLst>
              <a:ext uri="{FF2B5EF4-FFF2-40B4-BE49-F238E27FC236}">
                <a16:creationId xmlns:a16="http://schemas.microsoft.com/office/drawing/2014/main" id="{56614589-DE0F-4ECF-9776-6A82C5D315EB}"/>
              </a:ext>
            </a:extLst>
          </p:cNvPr>
          <p:cNvSpPr txBox="1"/>
          <p:nvPr/>
        </p:nvSpPr>
        <p:spPr>
          <a:xfrm>
            <a:off x="7143194" y="4705340"/>
            <a:ext cx="4785520" cy="2769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altLang="sv-SE" sz="1200" dirty="0">
                <a:latin typeface="Segoe UI Semibold" panose="020B0702040204020203" pitchFamily="34" charset="0"/>
                <a:cs typeface="Segoe UI Semibold" panose="020B0702040204020203" pitchFamily="34" charset="0"/>
              </a:rPr>
              <a:t>Evaluation of the employer</a:t>
            </a:r>
          </a:p>
        </p:txBody>
      </p:sp>
      <p:cxnSp>
        <p:nvCxnSpPr>
          <p:cNvPr id="84" name="Rak pil 70">
            <a:extLst>
              <a:ext uri="{FF2B5EF4-FFF2-40B4-BE49-F238E27FC236}">
                <a16:creationId xmlns:a16="http://schemas.microsoft.com/office/drawing/2014/main" id="{A23A7F1C-0DE4-4682-B913-D12AADEF1328}"/>
              </a:ext>
            </a:extLst>
          </p:cNvPr>
          <p:cNvCxnSpPr>
            <a:cxnSpLocks/>
          </p:cNvCxnSpPr>
          <p:nvPr/>
        </p:nvCxnSpPr>
        <p:spPr>
          <a:xfrm>
            <a:off x="7807058" y="4606633"/>
            <a:ext cx="3589923" cy="3372"/>
          </a:xfrm>
          <a:prstGeom prst="straightConnector1">
            <a:avLst/>
          </a:prstGeom>
          <a:noFill/>
          <a:ln w="12700" cap="flat" cmpd="sng" algn="ctr">
            <a:solidFill>
              <a:sysClr val="windowText" lastClr="000000">
                <a:shade val="95000"/>
                <a:satMod val="105000"/>
              </a:sysClr>
            </a:solidFill>
            <a:prstDash val="solid"/>
            <a:tailEnd type="triangle"/>
          </a:ln>
          <a:effectLst/>
        </p:spPr>
      </p:cxnSp>
      <p:sp>
        <p:nvSpPr>
          <p:cNvPr id="91" name="Rektangel 90">
            <a:extLst>
              <a:ext uri="{FF2B5EF4-FFF2-40B4-BE49-F238E27FC236}">
                <a16:creationId xmlns:a16="http://schemas.microsoft.com/office/drawing/2014/main" id="{720E857B-1104-4B62-B74B-312897D112CF}"/>
              </a:ext>
            </a:extLst>
          </p:cNvPr>
          <p:cNvSpPr/>
          <p:nvPr/>
        </p:nvSpPr>
        <p:spPr>
          <a:xfrm>
            <a:off x="7807953" y="3194598"/>
            <a:ext cx="1728000" cy="1404000"/>
          </a:xfrm>
          <a:prstGeom prst="rect">
            <a:avLst/>
          </a:prstGeom>
          <a:solidFill>
            <a:srgbClr val="D91111"/>
          </a:solidFill>
        </p:spPr>
        <p:txBody>
          <a:bodyPr wrap="none" anchor="ctr">
            <a:noAutofit/>
          </a:bodyPr>
          <a:lstStyle/>
          <a:p>
            <a:pPr lvl="0" algn="ctr">
              <a:lnSpc>
                <a:spcPct val="107000"/>
              </a:lnSpc>
              <a:spcAft>
                <a:spcPts val="300"/>
              </a:spcAft>
              <a:defRPr/>
            </a:pPr>
            <a:r>
              <a:rPr lang="en-GB" kern="0" dirty="0">
                <a:solidFill>
                  <a:schemeClr val="bg1"/>
                </a:solidFill>
                <a:ea typeface="Open Sans Light" panose="020B0306030504020204" pitchFamily="34" charset="0"/>
                <a:cs typeface="Open Sans Light" panose="020B0306030504020204" pitchFamily="34" charset="0"/>
              </a:rPr>
              <a:t>NEGATIVE</a:t>
            </a:r>
          </a:p>
          <a:p>
            <a:pPr lvl="0" algn="ctr">
              <a:lnSpc>
                <a:spcPct val="107000"/>
              </a:lnSpc>
              <a:spcAft>
                <a:spcPts val="800"/>
              </a:spcAft>
              <a:defRPr/>
            </a:pPr>
            <a:r>
              <a:rPr lang="en-GB" sz="1600" kern="0" dirty="0">
                <a:solidFill>
                  <a:schemeClr val="bg1"/>
                </a:solidFill>
                <a:ea typeface="Open Sans Light" panose="020B0306030504020204" pitchFamily="34" charset="0"/>
                <a:cs typeface="Open Sans Light" panose="020B0306030504020204" pitchFamily="34" charset="0"/>
              </a:rPr>
              <a:t>11%</a:t>
            </a:r>
          </a:p>
        </p:txBody>
      </p:sp>
      <p:sp>
        <p:nvSpPr>
          <p:cNvPr id="8" name="textruta 7">
            <a:extLst>
              <a:ext uri="{FF2B5EF4-FFF2-40B4-BE49-F238E27FC236}">
                <a16:creationId xmlns:a16="http://schemas.microsoft.com/office/drawing/2014/main" id="{8C0F7BC2-D968-4C13-90F8-3CEFB3B5A43C}"/>
              </a:ext>
            </a:extLst>
          </p:cNvPr>
          <p:cNvSpPr txBox="1"/>
          <p:nvPr/>
        </p:nvSpPr>
        <p:spPr>
          <a:xfrm>
            <a:off x="7796231" y="917050"/>
            <a:ext cx="3420000" cy="615553"/>
          </a:xfrm>
          <a:prstGeom prst="rect">
            <a:avLst/>
          </a:prstGeom>
          <a:noFill/>
        </p:spPr>
        <p:txBody>
          <a:bodyPr wrap="square" rtlCol="0">
            <a:spAutoFit/>
          </a:bodyPr>
          <a:lstStyle/>
          <a:p>
            <a:pPr algn="ctr"/>
            <a:r>
              <a:rPr lang="en-GB" dirty="0">
                <a:latin typeface="Segoe UI Semibold" panose="020B0702040204020203" pitchFamily="34" charset="0"/>
                <a:cs typeface="Segoe UI Semibold" panose="020B0702040204020203" pitchFamily="34" charset="0"/>
              </a:rPr>
              <a:t>Engagement matrix</a:t>
            </a:r>
            <a:br>
              <a:rPr lang="en-GB" dirty="0"/>
            </a:br>
            <a:r>
              <a:rPr lang="en-GB" sz="1600" i="1" dirty="0"/>
              <a:t>organisation total</a:t>
            </a:r>
            <a:endParaRPr lang="en-GB" i="1" dirty="0"/>
          </a:p>
        </p:txBody>
      </p:sp>
      <p:sp>
        <p:nvSpPr>
          <p:cNvPr id="100" name="Rektangel 99">
            <a:extLst>
              <a:ext uri="{FF2B5EF4-FFF2-40B4-BE49-F238E27FC236}">
                <a16:creationId xmlns:a16="http://schemas.microsoft.com/office/drawing/2014/main" id="{8FE8E137-2104-4D6D-B965-2391BB170037}"/>
              </a:ext>
            </a:extLst>
          </p:cNvPr>
          <p:cNvSpPr/>
          <p:nvPr/>
        </p:nvSpPr>
        <p:spPr>
          <a:xfrm>
            <a:off x="9539671" y="3194598"/>
            <a:ext cx="1728000" cy="1404000"/>
          </a:xfrm>
          <a:prstGeom prst="rect">
            <a:avLst/>
          </a:prstGeom>
          <a:solidFill>
            <a:srgbClr val="A6A6A6"/>
          </a:solidFill>
        </p:spPr>
        <p:txBody>
          <a:bodyPr wrap="none" anchor="ctr">
            <a:noAutofit/>
          </a:bodyPr>
          <a:lstStyle/>
          <a:p>
            <a:pPr lvl="0" algn="ctr">
              <a:lnSpc>
                <a:spcPct val="107000"/>
              </a:lnSpc>
              <a:spcAft>
                <a:spcPts val="300"/>
              </a:spcAft>
              <a:defRPr/>
            </a:pPr>
            <a:r>
              <a:rPr lang="en-GB" kern="0" dirty="0">
                <a:solidFill>
                  <a:schemeClr val="bg1"/>
                </a:solidFill>
                <a:ea typeface="Open Sans Light" panose="020B0306030504020204" pitchFamily="34" charset="0"/>
                <a:cs typeface="Open Sans Light" panose="020B0306030504020204" pitchFamily="34" charset="0"/>
              </a:rPr>
              <a:t>SATISFIED</a:t>
            </a:r>
          </a:p>
          <a:p>
            <a:pPr lvl="0" algn="ctr">
              <a:lnSpc>
                <a:spcPct val="107000"/>
              </a:lnSpc>
              <a:spcAft>
                <a:spcPts val="800"/>
              </a:spcAft>
              <a:defRPr/>
            </a:pPr>
            <a:r>
              <a:rPr lang="en-GB" sz="1600" kern="0" dirty="0">
                <a:solidFill>
                  <a:schemeClr val="bg1"/>
                </a:solidFill>
                <a:ea typeface="Open Sans Light" panose="020B0306030504020204" pitchFamily="34" charset="0"/>
                <a:cs typeface="Open Sans Light" panose="020B0306030504020204" pitchFamily="34" charset="0"/>
              </a:rPr>
              <a:t>11%</a:t>
            </a:r>
          </a:p>
        </p:txBody>
      </p:sp>
      <p:sp>
        <p:nvSpPr>
          <p:cNvPr id="96" name="Rak 4">
            <a:extLst>
              <a:ext uri="{FF2B5EF4-FFF2-40B4-BE49-F238E27FC236}">
                <a16:creationId xmlns:a16="http://schemas.microsoft.com/office/drawing/2014/main" id="{34038580-6B23-4E34-BF22-B198302B3FB6}"/>
              </a:ext>
            </a:extLst>
          </p:cNvPr>
          <p:cNvSpPr/>
          <p:nvPr/>
        </p:nvSpPr>
        <p:spPr>
          <a:xfrm rot="16200000" flipH="1" flipV="1">
            <a:off x="8117672" y="3168107"/>
            <a:ext cx="2844000" cy="2"/>
          </a:xfrm>
          <a:prstGeom prst="line">
            <a:avLst/>
          </a:prstGeom>
          <a:ln w="44450">
            <a:solidFill>
              <a:schemeClr val="bg1"/>
            </a:solidFill>
          </a:ln>
        </p:spPr>
        <p:style>
          <a:lnRef idx="1">
            <a:schemeClr val="accent3"/>
          </a:lnRef>
          <a:fillRef idx="0">
            <a:schemeClr val="accent3"/>
          </a:fillRef>
          <a:effectRef idx="0">
            <a:schemeClr val="accent3"/>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black"/>
              </a:solidFill>
              <a:effectLst/>
              <a:uLnTx/>
              <a:uFillTx/>
              <a:latin typeface="Segoe UI Light"/>
              <a:ea typeface="+mn-ea"/>
              <a:cs typeface="+mn-cs"/>
            </a:endParaRPr>
          </a:p>
        </p:txBody>
      </p:sp>
      <p:sp>
        <p:nvSpPr>
          <p:cNvPr id="97" name="Rak 4">
            <a:extLst>
              <a:ext uri="{FF2B5EF4-FFF2-40B4-BE49-F238E27FC236}">
                <a16:creationId xmlns:a16="http://schemas.microsoft.com/office/drawing/2014/main" id="{C052A9DC-0F05-4028-B283-FC4EB957D7FF}"/>
              </a:ext>
            </a:extLst>
          </p:cNvPr>
          <p:cNvSpPr/>
          <p:nvPr/>
        </p:nvSpPr>
        <p:spPr>
          <a:xfrm rot="10800000" flipH="1">
            <a:off x="7809264" y="3164196"/>
            <a:ext cx="3456000" cy="0"/>
          </a:xfrm>
          <a:prstGeom prst="line">
            <a:avLst/>
          </a:prstGeom>
          <a:ln w="44450">
            <a:solidFill>
              <a:schemeClr val="bg1"/>
            </a:solidFill>
          </a:ln>
        </p:spPr>
        <p:style>
          <a:lnRef idx="1">
            <a:schemeClr val="accent3"/>
          </a:lnRef>
          <a:fillRef idx="0">
            <a:schemeClr val="accent3"/>
          </a:fillRef>
          <a:effectRef idx="0">
            <a:schemeClr val="accent3"/>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black"/>
              </a:solidFill>
              <a:effectLst/>
              <a:uLnTx/>
              <a:uFillTx/>
              <a:latin typeface="Segoe UI Light"/>
              <a:ea typeface="+mn-ea"/>
              <a:cs typeface="+mn-cs"/>
            </a:endParaRPr>
          </a:p>
        </p:txBody>
      </p:sp>
      <p:sp>
        <p:nvSpPr>
          <p:cNvPr id="12" name="Pil: nedåt 11">
            <a:extLst>
              <a:ext uri="{FF2B5EF4-FFF2-40B4-BE49-F238E27FC236}">
                <a16:creationId xmlns:a16="http://schemas.microsoft.com/office/drawing/2014/main" id="{6BA1D6A7-ACC2-4D76-9831-8136E0EA7EEF}"/>
              </a:ext>
            </a:extLst>
          </p:cNvPr>
          <p:cNvSpPr/>
          <p:nvPr/>
        </p:nvSpPr>
        <p:spPr>
          <a:xfrm>
            <a:off x="5695950" y="4977967"/>
            <a:ext cx="520700" cy="195641"/>
          </a:xfrm>
          <a:prstGeom prst="downArrow">
            <a:avLst/>
          </a:prstGeom>
          <a:solidFill>
            <a:srgbClr val="F2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3318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965430" y="64118"/>
            <a:ext cx="6645725" cy="1286160"/>
          </a:xfrm>
        </p:spPr>
        <p:txBody>
          <a:bodyPr anchor="b">
            <a:normAutofit/>
          </a:bodyPr>
          <a:lstStyle/>
          <a:p>
            <a:pPr algn="l"/>
            <a:r>
              <a:rPr lang="en-US" sz="2800" dirty="0">
                <a:latin typeface="Segoe UI Semibold" panose="020B0702040204020203" pitchFamily="34" charset="0"/>
                <a:cs typeface="Segoe UI Semibold" panose="020B0702040204020203" pitchFamily="34" charset="0"/>
              </a:rPr>
              <a:t>AN ANALYSIS REPORT INCLUDES:</a:t>
            </a:r>
            <a:endParaRPr lang="en-GB" sz="4000" dirty="0">
              <a:latin typeface="Segoe UI Semibold" panose="020B0702040204020203" pitchFamily="34" charset="0"/>
              <a:cs typeface="Segoe UI Semibold" panose="020B0702040204020203" pitchFamily="34" charset="0"/>
            </a:endParaRPr>
          </a:p>
        </p:txBody>
      </p:sp>
      <p:sp>
        <p:nvSpPr>
          <p:cNvPr id="10" name="Platshållare för innehåll 9"/>
          <p:cNvSpPr>
            <a:spLocks noGrp="1"/>
          </p:cNvSpPr>
          <p:nvPr>
            <p:ph idx="1"/>
          </p:nvPr>
        </p:nvSpPr>
        <p:spPr>
          <a:xfrm>
            <a:off x="4965430" y="1714501"/>
            <a:ext cx="6645725" cy="4578350"/>
          </a:xfrm>
        </p:spPr>
        <p:txBody>
          <a:bodyPr>
            <a:noAutofit/>
          </a:bodyPr>
          <a:lstStyle/>
          <a:p>
            <a:pPr>
              <a:spcBef>
                <a:spcPts val="600"/>
              </a:spcBef>
              <a:spcAft>
                <a:spcPts val="600"/>
              </a:spcAft>
              <a:buFont typeface="Wingdings" panose="05000000000000000000" pitchFamily="2" charset="2"/>
              <a:buChar char="ü"/>
            </a:pPr>
            <a:r>
              <a:rPr lang="en-US" sz="2000" dirty="0">
                <a:latin typeface="+mj-lt"/>
                <a:cs typeface="Segoe UI Semibold" panose="020B0702040204020203" pitchFamily="34" charset="0"/>
              </a:rPr>
              <a:t>A summary of the survey results</a:t>
            </a:r>
          </a:p>
          <a:p>
            <a:pPr>
              <a:spcBef>
                <a:spcPts val="600"/>
              </a:spcBef>
              <a:spcAft>
                <a:spcPts val="600"/>
              </a:spcAft>
              <a:buFont typeface="Wingdings" panose="05000000000000000000" pitchFamily="2" charset="2"/>
              <a:buChar char="ü"/>
            </a:pPr>
            <a:r>
              <a:rPr lang="en-US" sz="2000" dirty="0">
                <a:latin typeface="+mj-lt"/>
                <a:cs typeface="Segoe UI Semibold" panose="020B0702040204020203" pitchFamily="34" charset="0"/>
              </a:rPr>
              <a:t>Priority Matrix</a:t>
            </a:r>
          </a:p>
          <a:p>
            <a:pPr>
              <a:spcBef>
                <a:spcPts val="600"/>
              </a:spcBef>
              <a:spcAft>
                <a:spcPts val="600"/>
              </a:spcAft>
              <a:buFont typeface="Wingdings" panose="05000000000000000000" pitchFamily="2" charset="2"/>
              <a:buChar char="ü"/>
            </a:pPr>
            <a:r>
              <a:rPr lang="en-US" sz="2000" dirty="0">
                <a:latin typeface="+mj-lt"/>
                <a:cs typeface="Segoe UI Semibold" panose="020B0702040204020203" pitchFamily="34" charset="0"/>
              </a:rPr>
              <a:t>Suggestions for improvement areas</a:t>
            </a:r>
          </a:p>
          <a:p>
            <a:pPr lvl="1">
              <a:spcBef>
                <a:spcPts val="600"/>
              </a:spcBef>
              <a:spcAft>
                <a:spcPts val="600"/>
              </a:spcAft>
              <a:buFont typeface="Wingdings" panose="05000000000000000000" pitchFamily="2" charset="2"/>
              <a:buChar char="ü"/>
            </a:pPr>
            <a:r>
              <a:rPr lang="en-US" sz="1669" dirty="0">
                <a:latin typeface="+mj-lt"/>
                <a:cs typeface="Segoe UI Semibold" panose="020B0702040204020203" pitchFamily="34" charset="0"/>
              </a:rPr>
              <a:t>On an overall level</a:t>
            </a:r>
          </a:p>
          <a:p>
            <a:pPr lvl="1">
              <a:spcBef>
                <a:spcPts val="600"/>
              </a:spcBef>
              <a:spcAft>
                <a:spcPts val="600"/>
              </a:spcAft>
              <a:buFont typeface="Wingdings" panose="05000000000000000000" pitchFamily="2" charset="2"/>
              <a:buChar char="ü"/>
            </a:pPr>
            <a:r>
              <a:rPr lang="en-US" sz="1669" dirty="0">
                <a:latin typeface="+mj-lt"/>
                <a:cs typeface="Segoe UI Semibold" panose="020B0702040204020203" pitchFamily="34" charset="0"/>
              </a:rPr>
              <a:t>Challenges for more critical subgroups within the </a:t>
            </a:r>
            <a:r>
              <a:rPr lang="en-US" sz="1669" dirty="0" err="1">
                <a:latin typeface="+mj-lt"/>
                <a:cs typeface="Segoe UI Semibold" panose="020B0702040204020203" pitchFamily="34" charset="0"/>
              </a:rPr>
              <a:t>organisation</a:t>
            </a:r>
            <a:endParaRPr lang="en-US" sz="1669" dirty="0">
              <a:latin typeface="+mj-lt"/>
              <a:cs typeface="Segoe UI Semibold" panose="020B0702040204020203" pitchFamily="34" charset="0"/>
            </a:endParaRPr>
          </a:p>
          <a:p>
            <a:pPr>
              <a:spcBef>
                <a:spcPts val="600"/>
              </a:spcBef>
              <a:spcAft>
                <a:spcPts val="600"/>
              </a:spcAft>
              <a:buFont typeface="Wingdings" panose="05000000000000000000" pitchFamily="2" charset="2"/>
              <a:buChar char="ü"/>
            </a:pPr>
            <a:r>
              <a:rPr lang="en-US" sz="2000" dirty="0">
                <a:latin typeface="+mj-lt"/>
                <a:cs typeface="Segoe UI Semibold" panose="020B0702040204020203" pitchFamily="34" charset="0"/>
              </a:rPr>
              <a:t>Important strengths</a:t>
            </a:r>
          </a:p>
          <a:p>
            <a:pPr>
              <a:spcBef>
                <a:spcPts val="600"/>
              </a:spcBef>
              <a:spcAft>
                <a:spcPts val="600"/>
              </a:spcAft>
              <a:buFont typeface="Wingdings" panose="05000000000000000000" pitchFamily="2" charset="2"/>
              <a:buChar char="ü"/>
            </a:pPr>
            <a:r>
              <a:rPr lang="en-US" sz="2000" dirty="0">
                <a:latin typeface="+mj-lt"/>
                <a:cs typeface="Segoe UI Semibold" panose="020B0702040204020203" pitchFamily="34" charset="0"/>
              </a:rPr>
              <a:t>Analysis of open ended questions</a:t>
            </a:r>
          </a:p>
          <a:p>
            <a:pPr>
              <a:spcBef>
                <a:spcPts val="600"/>
              </a:spcBef>
              <a:spcAft>
                <a:spcPts val="600"/>
              </a:spcAft>
              <a:buFont typeface="Wingdings" panose="05000000000000000000" pitchFamily="2" charset="2"/>
              <a:buChar char="ü"/>
            </a:pPr>
            <a:r>
              <a:rPr lang="en-US" sz="2000" dirty="0">
                <a:latin typeface="+mj-lt"/>
                <a:cs typeface="Segoe UI Semibold" panose="020B0702040204020203" pitchFamily="34" charset="0"/>
              </a:rPr>
              <a:t>Possible to compare results with historical data and/or benchmark data </a:t>
            </a:r>
          </a:p>
          <a:p>
            <a:pPr>
              <a:spcBef>
                <a:spcPts val="600"/>
              </a:spcBef>
              <a:spcAft>
                <a:spcPts val="600"/>
              </a:spcAft>
              <a:buFont typeface="Wingdings" panose="05000000000000000000" pitchFamily="2" charset="2"/>
              <a:buChar char="ü"/>
            </a:pPr>
            <a:r>
              <a:rPr lang="en-US" sz="2000" dirty="0">
                <a:latin typeface="+mj-lt"/>
                <a:cs typeface="Segoe UI Semibold" panose="020B0702040204020203" pitchFamily="34" charset="0"/>
              </a:rPr>
              <a:t>Employee engagement Matrix</a:t>
            </a:r>
            <a:endParaRPr lang="sv-SE" sz="2000" dirty="0">
              <a:latin typeface="+mj-lt"/>
              <a:cs typeface="Segoe UI Semibold" panose="020B0702040204020203" pitchFamily="34" charset="0"/>
            </a:endParaRPr>
          </a:p>
        </p:txBody>
      </p:sp>
      <p:pic>
        <p:nvPicPr>
          <p:cNvPr id="6" name="Bildobjekt 5">
            <a:extLst>
              <a:ext uri="{FF2B5EF4-FFF2-40B4-BE49-F238E27FC236}">
                <a16:creationId xmlns:a16="http://schemas.microsoft.com/office/drawing/2014/main" id="{E96DC76E-DE93-4CF4-89C4-2A629066A261}"/>
              </a:ext>
            </a:extLst>
          </p:cNvPr>
          <p:cNvPicPr>
            <a:picLocks noChangeAspect="1"/>
          </p:cNvPicPr>
          <p:nvPr/>
        </p:nvPicPr>
        <p:blipFill rotWithShape="1">
          <a:blip r:embed="rId3">
            <a:extLst>
              <a:ext uri="{28A0092B-C50C-407E-A947-70E740481C1C}">
                <a14:useLocalDpi xmlns:a14="http://schemas.microsoft.com/office/drawing/2010/main" val="0"/>
              </a:ext>
            </a:extLst>
          </a:blip>
          <a:srcRect l="24891" r="29990" b="-1"/>
          <a:stretch/>
        </p:blipFill>
        <p:spPr>
          <a:xfrm>
            <a:off x="20" y="10"/>
            <a:ext cx="4635571" cy="6857990"/>
          </a:xfrm>
          <a:prstGeom prst="rect">
            <a:avLst/>
          </a:prstGeom>
          <a:effectLst/>
        </p:spPr>
      </p:pic>
      <p:cxnSp>
        <p:nvCxnSpPr>
          <p:cNvPr id="4" name="Rak koppling 3">
            <a:extLst>
              <a:ext uri="{FF2B5EF4-FFF2-40B4-BE49-F238E27FC236}">
                <a16:creationId xmlns:a16="http://schemas.microsoft.com/office/drawing/2014/main" id="{6BAC849D-7075-46DC-A9E3-C28E9D08D5E8}"/>
              </a:ext>
            </a:extLst>
          </p:cNvPr>
          <p:cNvCxnSpPr/>
          <p:nvPr/>
        </p:nvCxnSpPr>
        <p:spPr>
          <a:xfrm>
            <a:off x="5076825" y="1501775"/>
            <a:ext cx="62007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449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2" descr="blurry lights night dark eventing city buildings bokeh ">
            <a:extLst>
              <a:ext uri="{FF2B5EF4-FFF2-40B4-BE49-F238E27FC236}">
                <a16:creationId xmlns:a16="http://schemas.microsoft.com/office/drawing/2014/main" id="{7BE6C2E1-877B-4B57-9FBE-2873D2B495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4" t="-741" r="56402" b="741"/>
          <a:stretch/>
        </p:blipFill>
        <p:spPr bwMode="auto">
          <a:xfrm>
            <a:off x="0" y="-71776"/>
            <a:ext cx="4986349" cy="6939192"/>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
            <a:extLst>
              <a:ext uri="{FF2B5EF4-FFF2-40B4-BE49-F238E27FC236}">
                <a16:creationId xmlns:a16="http://schemas.microsoft.com/office/drawing/2014/main" id="{E628AB72-33BA-4D40-A96C-91CC2AE66947}"/>
              </a:ext>
            </a:extLst>
          </p:cNvPr>
          <p:cNvSpPr txBox="1">
            <a:spLocks noChangeArrowheads="1"/>
          </p:cNvSpPr>
          <p:nvPr/>
        </p:nvSpPr>
        <p:spPr bwMode="auto">
          <a:xfrm>
            <a:off x="216644" y="1373634"/>
            <a:ext cx="4539506" cy="4995624"/>
          </a:xfrm>
          <a:prstGeom prst="roundRect">
            <a:avLst/>
          </a:prstGeom>
          <a:solidFill>
            <a:srgbClr val="FFFFFF">
              <a:alpha val="89804"/>
            </a:srgbClr>
          </a:solidFill>
          <a:ln>
            <a:noFill/>
          </a:ln>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Open Sans Light" panose="020B03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Light" panose="020B03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Light" panose="020B03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9pPr>
          </a:lstStyle>
          <a:p>
            <a:pPr marL="450850" indent="0" eaLnBrk="1" hangingPunct="1">
              <a:spcBef>
                <a:spcPct val="0"/>
              </a:spcBef>
              <a:spcAft>
                <a:spcPts val="1200"/>
              </a:spcAft>
              <a:buNone/>
            </a:pPr>
            <a:r>
              <a:rPr lang="en-GB" altLang="sv-SE" sz="1800" b="1" dirty="0">
                <a:latin typeface="Segoe UI Semibold" panose="020B0702040204020203" pitchFamily="34" charset="0"/>
                <a:ea typeface="Open Sans Extrabold" panose="020B0906030804020204" pitchFamily="34" charset="0"/>
                <a:cs typeface="Segoe UI Semibold" panose="020B0702040204020203" pitchFamily="34" charset="0"/>
              </a:rPr>
              <a:t>Purpose</a:t>
            </a:r>
            <a:br>
              <a:rPr lang="en-GB" altLang="sv-SE" sz="1800" b="1" dirty="0">
                <a:latin typeface="Segoe UI Semibold" panose="020B0702040204020203" pitchFamily="34" charset="0"/>
                <a:cs typeface="Segoe UI Semibold" panose="020B0702040204020203" pitchFamily="34" charset="0"/>
              </a:rPr>
            </a:br>
            <a:r>
              <a:rPr lang="en-GB" altLang="sv-SE" sz="1600" dirty="0">
                <a:latin typeface="+mj-lt"/>
              </a:rPr>
              <a:t>To identify strengths and areas for improvements for the organisation</a:t>
            </a:r>
          </a:p>
          <a:p>
            <a:pPr marL="450850" indent="0">
              <a:spcBef>
                <a:spcPct val="0"/>
              </a:spcBef>
              <a:spcAft>
                <a:spcPts val="1200"/>
              </a:spcAft>
              <a:buNone/>
            </a:pPr>
            <a:r>
              <a:rPr lang="en-GB" altLang="sv-SE" sz="1800" b="1" dirty="0">
                <a:latin typeface="Segoe UI Semibold" panose="020B0702040204020203" pitchFamily="34" charset="0"/>
                <a:ea typeface="Open Sans Extrabold" panose="020B0906030804020204" pitchFamily="34" charset="0"/>
                <a:cs typeface="Segoe UI Semibold" panose="020B0702040204020203" pitchFamily="34" charset="0"/>
              </a:rPr>
              <a:t>Field period</a:t>
            </a:r>
            <a:br>
              <a:rPr lang="en-GB" altLang="sv-SE" sz="1800" b="1" dirty="0">
                <a:latin typeface="+mj-lt"/>
              </a:rPr>
            </a:br>
            <a:r>
              <a:rPr lang="en-GB" altLang="sv-SE" sz="1600" dirty="0">
                <a:latin typeface="+mj-lt"/>
              </a:rPr>
              <a:t>The survey was online between the </a:t>
            </a:r>
            <a:br>
              <a:rPr lang="en-GB" altLang="sv-SE" sz="1600" dirty="0">
                <a:latin typeface="+mj-lt"/>
              </a:rPr>
            </a:br>
            <a:r>
              <a:rPr lang="en-GB" altLang="sv-SE" sz="1600" dirty="0">
                <a:latin typeface="+mj-lt"/>
              </a:rPr>
              <a:t>6-22 April 2018 and two reminders were sent out</a:t>
            </a:r>
          </a:p>
          <a:p>
            <a:pPr marL="450850" indent="0" eaLnBrk="1" hangingPunct="1">
              <a:spcBef>
                <a:spcPct val="0"/>
              </a:spcBef>
              <a:spcAft>
                <a:spcPts val="1200"/>
              </a:spcAft>
              <a:buNone/>
            </a:pPr>
            <a:r>
              <a:rPr lang="en-GB" altLang="sv-SE" sz="1800" b="1" dirty="0">
                <a:latin typeface="Segoe UI Semibold" panose="020B0702040204020203" pitchFamily="34" charset="0"/>
                <a:ea typeface="Open Sans Extrabold" panose="020B0906030804020204" pitchFamily="34" charset="0"/>
                <a:cs typeface="Segoe UI Semibold" panose="020B0702040204020203" pitchFamily="34" charset="0"/>
              </a:rPr>
              <a:t>High response rate</a:t>
            </a:r>
            <a:br>
              <a:rPr lang="en-GB" altLang="sv-SE" sz="1800" b="1" dirty="0">
                <a:latin typeface="+mj-lt"/>
              </a:rPr>
            </a:br>
            <a:r>
              <a:rPr lang="en-GB" altLang="sv-SE" sz="1600" dirty="0">
                <a:latin typeface="+mj-lt"/>
              </a:rPr>
              <a:t>132 out of 140 employees answered – response rate 94%</a:t>
            </a:r>
          </a:p>
          <a:p>
            <a:pPr marL="450850" indent="0">
              <a:spcBef>
                <a:spcPct val="0"/>
              </a:spcBef>
              <a:spcAft>
                <a:spcPts val="1200"/>
              </a:spcAft>
              <a:buNone/>
            </a:pPr>
            <a:r>
              <a:rPr lang="en-GB" altLang="sv-SE" sz="1800" b="1" dirty="0">
                <a:latin typeface="Segoe UI Semibold" panose="020B0702040204020203" pitchFamily="34" charset="0"/>
                <a:ea typeface="Open Sans Extrabold" panose="020B0906030804020204" pitchFamily="34" charset="0"/>
                <a:cs typeface="Segoe UI Semibold" panose="020B0702040204020203" pitchFamily="34" charset="0"/>
              </a:rPr>
              <a:t>Median response time</a:t>
            </a:r>
            <a:br>
              <a:rPr lang="en-GB" altLang="sv-SE" sz="1800" b="1" dirty="0">
                <a:latin typeface="Segoe UI Semibold" panose="020B0702040204020203" pitchFamily="34" charset="0"/>
                <a:ea typeface="Open Sans Extrabold" panose="020B0906030804020204" pitchFamily="34" charset="0"/>
                <a:cs typeface="Segoe UI Semibold" panose="020B0702040204020203" pitchFamily="34" charset="0"/>
              </a:rPr>
            </a:br>
            <a:r>
              <a:rPr lang="en-GB" altLang="sv-SE" sz="1600" dirty="0">
                <a:latin typeface="+mj-lt"/>
              </a:rPr>
              <a:t>10 min 24 seconds</a:t>
            </a:r>
          </a:p>
          <a:p>
            <a:pPr marL="450850" indent="0">
              <a:spcBef>
                <a:spcPct val="0"/>
              </a:spcBef>
              <a:spcAft>
                <a:spcPts val="1200"/>
              </a:spcAft>
              <a:buNone/>
            </a:pPr>
            <a:r>
              <a:rPr lang="en-GB" altLang="sv-SE" sz="1800" b="1" dirty="0">
                <a:latin typeface="Segoe UI Semibold" panose="020B0702040204020203" pitchFamily="34" charset="0"/>
                <a:ea typeface="Open Sans Extrabold" panose="020B0906030804020204" pitchFamily="34" charset="0"/>
                <a:cs typeface="Segoe UI Semibold" panose="020B0702040204020203" pitchFamily="34" charset="0"/>
              </a:rPr>
              <a:t>Response device</a:t>
            </a:r>
            <a:br>
              <a:rPr lang="en-GB" altLang="sv-SE" sz="1600" dirty="0">
                <a:latin typeface="+mj-lt"/>
              </a:rPr>
            </a:br>
            <a:r>
              <a:rPr lang="en-GB" altLang="sv-SE" sz="1600" dirty="0">
                <a:latin typeface="+mj-lt"/>
              </a:rPr>
              <a:t>56% answered via mobile device and </a:t>
            </a:r>
            <a:br>
              <a:rPr lang="en-GB" altLang="sv-SE" sz="1600" dirty="0">
                <a:latin typeface="+mj-lt"/>
              </a:rPr>
            </a:br>
            <a:r>
              <a:rPr lang="en-GB" altLang="sv-SE" sz="1600" dirty="0">
                <a:latin typeface="+mj-lt"/>
              </a:rPr>
              <a:t>44% via computer/desktop</a:t>
            </a:r>
            <a:endParaRPr lang="en-GB" altLang="sv-SE" sz="1800" b="1" dirty="0">
              <a:latin typeface="+mj-lt"/>
            </a:endParaRPr>
          </a:p>
        </p:txBody>
      </p:sp>
      <p:sp>
        <p:nvSpPr>
          <p:cNvPr id="13" name="TextBox 19">
            <a:extLst>
              <a:ext uri="{FF2B5EF4-FFF2-40B4-BE49-F238E27FC236}">
                <a16:creationId xmlns:a16="http://schemas.microsoft.com/office/drawing/2014/main" id="{61BC0CB8-F213-4E73-B6CC-470B8B941E5C}"/>
              </a:ext>
            </a:extLst>
          </p:cNvPr>
          <p:cNvSpPr txBox="1"/>
          <p:nvPr/>
        </p:nvSpPr>
        <p:spPr>
          <a:xfrm>
            <a:off x="9128819" y="3543662"/>
            <a:ext cx="2633035" cy="400110"/>
          </a:xfrm>
          <a:prstGeom prst="rect">
            <a:avLst/>
          </a:prstGeom>
          <a:noFill/>
          <a:ln w="9525">
            <a:noFill/>
          </a:ln>
        </p:spPr>
        <p:txBody>
          <a:bodyPr wrap="square" anchor="ctr">
            <a:spAutoFit/>
          </a:bodyPr>
          <a:lstStyle/>
          <a:p>
            <a:pPr algn="ctr" eaLnBrk="1" fontAlgn="auto" hangingPunct="1">
              <a:spcBef>
                <a:spcPts val="0"/>
              </a:spcBef>
              <a:spcAft>
                <a:spcPts val="0"/>
              </a:spcAft>
              <a:defRPr/>
            </a:pPr>
            <a:r>
              <a:rPr lang="en-GB" sz="2000" b="1" dirty="0">
                <a:latin typeface="Segoe UI Semibold" panose="020B0702040204020203" pitchFamily="34" charset="0"/>
                <a:ea typeface="Open Sans Extrabold" panose="020B0906030804020204" pitchFamily="34" charset="0"/>
                <a:cs typeface="Segoe UI Semibold" panose="020B0702040204020203" pitchFamily="34" charset="0"/>
              </a:rPr>
              <a:t>Departments</a:t>
            </a:r>
          </a:p>
        </p:txBody>
      </p:sp>
      <p:sp>
        <p:nvSpPr>
          <p:cNvPr id="14" name="textruta 1">
            <a:extLst>
              <a:ext uri="{FF2B5EF4-FFF2-40B4-BE49-F238E27FC236}">
                <a16:creationId xmlns:a16="http://schemas.microsoft.com/office/drawing/2014/main" id="{47C171D1-E89A-4160-83BB-1EDF611C52B9}"/>
              </a:ext>
            </a:extLst>
          </p:cNvPr>
          <p:cNvSpPr txBox="1">
            <a:spLocks noChangeArrowheads="1"/>
          </p:cNvSpPr>
          <p:nvPr/>
        </p:nvSpPr>
        <p:spPr bwMode="auto">
          <a:xfrm>
            <a:off x="7811227" y="2064844"/>
            <a:ext cx="83067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Open Sans Light" panose="020B03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Light" panose="020B03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Light" panose="020B03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9pPr>
          </a:lstStyle>
          <a:p>
            <a:pPr algn="ctr" eaLnBrk="1" hangingPunct="1">
              <a:spcBef>
                <a:spcPct val="0"/>
              </a:spcBef>
              <a:buFontTx/>
              <a:buNone/>
            </a:pPr>
            <a:r>
              <a:rPr lang="en-GB" altLang="sv-SE" sz="2800" dirty="0">
                <a:latin typeface="+mj-lt"/>
              </a:rPr>
              <a:t>57%</a:t>
            </a:r>
          </a:p>
          <a:p>
            <a:pPr algn="ctr" eaLnBrk="1" hangingPunct="1">
              <a:spcBef>
                <a:spcPct val="0"/>
              </a:spcBef>
              <a:buFontTx/>
              <a:buNone/>
            </a:pPr>
            <a:r>
              <a:rPr lang="en-GB" altLang="sv-SE" sz="1800" dirty="0">
                <a:latin typeface="+mj-lt"/>
              </a:rPr>
              <a:t>Men</a:t>
            </a:r>
          </a:p>
        </p:txBody>
      </p:sp>
      <p:sp>
        <p:nvSpPr>
          <p:cNvPr id="15" name="textruta 29">
            <a:extLst>
              <a:ext uri="{FF2B5EF4-FFF2-40B4-BE49-F238E27FC236}">
                <a16:creationId xmlns:a16="http://schemas.microsoft.com/office/drawing/2014/main" id="{01951355-2829-4229-BD67-C89B229F485E}"/>
              </a:ext>
            </a:extLst>
          </p:cNvPr>
          <p:cNvSpPr txBox="1">
            <a:spLocks noChangeArrowheads="1"/>
          </p:cNvSpPr>
          <p:nvPr/>
        </p:nvSpPr>
        <p:spPr bwMode="auto">
          <a:xfrm>
            <a:off x="5109142" y="2064844"/>
            <a:ext cx="94256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Open Sans Light" panose="020B03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Light" panose="020B03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Light" panose="020B03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9pPr>
          </a:lstStyle>
          <a:p>
            <a:pPr algn="ctr" eaLnBrk="1" hangingPunct="1">
              <a:spcBef>
                <a:spcPct val="0"/>
              </a:spcBef>
              <a:buFontTx/>
              <a:buNone/>
            </a:pPr>
            <a:r>
              <a:rPr lang="en-GB" altLang="sv-SE" sz="2800" dirty="0">
                <a:latin typeface="+mj-lt"/>
              </a:rPr>
              <a:t>43%</a:t>
            </a:r>
          </a:p>
          <a:p>
            <a:pPr algn="ctr" eaLnBrk="1" hangingPunct="1">
              <a:spcBef>
                <a:spcPct val="0"/>
              </a:spcBef>
              <a:buFontTx/>
              <a:buNone/>
            </a:pPr>
            <a:r>
              <a:rPr lang="en-GB" altLang="sv-SE" sz="1800" dirty="0">
                <a:latin typeface="+mj-lt"/>
              </a:rPr>
              <a:t>Women</a:t>
            </a:r>
          </a:p>
        </p:txBody>
      </p:sp>
      <p:sp>
        <p:nvSpPr>
          <p:cNvPr id="16" name="TextBox 19">
            <a:extLst>
              <a:ext uri="{FF2B5EF4-FFF2-40B4-BE49-F238E27FC236}">
                <a16:creationId xmlns:a16="http://schemas.microsoft.com/office/drawing/2014/main" id="{1B3DE566-C3F1-4332-96B0-5BBE16E2C293}"/>
              </a:ext>
            </a:extLst>
          </p:cNvPr>
          <p:cNvSpPr txBox="1"/>
          <p:nvPr/>
        </p:nvSpPr>
        <p:spPr>
          <a:xfrm>
            <a:off x="6036910" y="1126117"/>
            <a:ext cx="1728000" cy="400110"/>
          </a:xfrm>
          <a:prstGeom prst="rect">
            <a:avLst/>
          </a:prstGeom>
          <a:noFill/>
          <a:ln w="9525">
            <a:noFill/>
          </a:ln>
        </p:spPr>
        <p:txBody>
          <a:bodyPr wrap="square" anchor="ctr">
            <a:spAutoFit/>
          </a:bodyPr>
          <a:lstStyle/>
          <a:p>
            <a:pPr algn="ctr" eaLnBrk="1" fontAlgn="auto" hangingPunct="1">
              <a:spcBef>
                <a:spcPts val="0"/>
              </a:spcBef>
              <a:spcAft>
                <a:spcPts val="0"/>
              </a:spcAft>
              <a:defRPr/>
            </a:pPr>
            <a:r>
              <a:rPr lang="en-GB" sz="2000" b="1" dirty="0">
                <a:latin typeface="Segoe UI Semibold" panose="020B0702040204020203" pitchFamily="34" charset="0"/>
                <a:ea typeface="Open Sans Extrabold" panose="020B0906030804020204" pitchFamily="34" charset="0"/>
                <a:cs typeface="Segoe UI Semibold" panose="020B0702040204020203" pitchFamily="34" charset="0"/>
              </a:rPr>
              <a:t>Gender</a:t>
            </a:r>
          </a:p>
        </p:txBody>
      </p:sp>
      <p:graphicFrame>
        <p:nvGraphicFramePr>
          <p:cNvPr id="19" name="Diagram 18">
            <a:extLst>
              <a:ext uri="{FF2B5EF4-FFF2-40B4-BE49-F238E27FC236}">
                <a16:creationId xmlns:a16="http://schemas.microsoft.com/office/drawing/2014/main" id="{76C0E299-08B6-415F-8B75-B9AB0BB99D79}"/>
              </a:ext>
            </a:extLst>
          </p:cNvPr>
          <p:cNvGraphicFramePr>
            <a:graphicFrameLocks/>
          </p:cNvGraphicFramePr>
          <p:nvPr>
            <p:extLst>
              <p:ext uri="{D42A27DB-BD31-4B8C-83A1-F6EECF244321}">
                <p14:modId xmlns:p14="http://schemas.microsoft.com/office/powerpoint/2010/main" val="2528939987"/>
              </p:ext>
            </p:extLst>
          </p:nvPr>
        </p:nvGraphicFramePr>
        <p:xfrm>
          <a:off x="8356952" y="3933123"/>
          <a:ext cx="3892954" cy="2399808"/>
        </p:xfrm>
        <a:graphic>
          <a:graphicData uri="http://schemas.openxmlformats.org/drawingml/2006/chart">
            <c:chart xmlns:c="http://schemas.openxmlformats.org/drawingml/2006/chart" xmlns:r="http://schemas.openxmlformats.org/officeDocument/2006/relationships" r:id="rId4"/>
          </a:graphicData>
        </a:graphic>
      </p:graphicFrame>
      <p:sp>
        <p:nvSpPr>
          <p:cNvPr id="20" name="Ellips 19">
            <a:extLst>
              <a:ext uri="{FF2B5EF4-FFF2-40B4-BE49-F238E27FC236}">
                <a16:creationId xmlns:a16="http://schemas.microsoft.com/office/drawing/2014/main" id="{95E2ACA8-DD28-44FE-87F8-13D49F7F8052}"/>
              </a:ext>
            </a:extLst>
          </p:cNvPr>
          <p:cNvSpPr/>
          <p:nvPr/>
        </p:nvSpPr>
        <p:spPr>
          <a:xfrm>
            <a:off x="9243119" y="4755027"/>
            <a:ext cx="756000" cy="75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dirty="0">
                <a:solidFill>
                  <a:schemeClr val="tx1"/>
                </a:solidFill>
                <a:latin typeface="+mj-lt"/>
              </a:rPr>
              <a:t>2018</a:t>
            </a:r>
          </a:p>
        </p:txBody>
      </p:sp>
      <p:sp>
        <p:nvSpPr>
          <p:cNvPr id="22" name="Rektangel: rundade hörn 21">
            <a:extLst>
              <a:ext uri="{FF2B5EF4-FFF2-40B4-BE49-F238E27FC236}">
                <a16:creationId xmlns:a16="http://schemas.microsoft.com/office/drawing/2014/main" id="{D2F54C77-AED9-4D5C-910E-943000EF5A73}"/>
              </a:ext>
            </a:extLst>
          </p:cNvPr>
          <p:cNvSpPr/>
          <p:nvPr/>
        </p:nvSpPr>
        <p:spPr>
          <a:xfrm>
            <a:off x="-185981" y="309966"/>
            <a:ext cx="6001342"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a:defRPr/>
            </a:pPr>
            <a:r>
              <a:rPr lang="en-GB" sz="3200" dirty="0">
                <a:solidFill>
                  <a:schemeClr val="bg1"/>
                </a:solidFill>
                <a:latin typeface="Segoe UI Light" panose="020B0502040204020203" pitchFamily="34" charset="0"/>
                <a:ea typeface="Open Sans Light" panose="020B0306030504020204" pitchFamily="34" charset="0"/>
                <a:cs typeface="Segoe UI Light" panose="020B0502040204020203" pitchFamily="34" charset="0"/>
              </a:rPr>
              <a:t>Background and respondents</a:t>
            </a:r>
          </a:p>
        </p:txBody>
      </p:sp>
      <p:sp>
        <p:nvSpPr>
          <p:cNvPr id="23" name="TextBox 19">
            <a:extLst>
              <a:ext uri="{FF2B5EF4-FFF2-40B4-BE49-F238E27FC236}">
                <a16:creationId xmlns:a16="http://schemas.microsoft.com/office/drawing/2014/main" id="{784DCADD-D5C7-4570-A815-D140D089953B}"/>
              </a:ext>
            </a:extLst>
          </p:cNvPr>
          <p:cNvSpPr txBox="1"/>
          <p:nvPr/>
        </p:nvSpPr>
        <p:spPr>
          <a:xfrm>
            <a:off x="6038453" y="3520084"/>
            <a:ext cx="1728000" cy="400110"/>
          </a:xfrm>
          <a:prstGeom prst="rect">
            <a:avLst/>
          </a:prstGeom>
          <a:noFill/>
          <a:ln w="9525">
            <a:noFill/>
          </a:ln>
        </p:spPr>
        <p:txBody>
          <a:bodyPr wrap="square" anchor="ctr">
            <a:spAutoFit/>
          </a:bodyPr>
          <a:lstStyle>
            <a:defPPr>
              <a:defRPr lang="sv-SE"/>
            </a:defPPr>
            <a:lvl1pPr algn="ctr" fontAlgn="auto">
              <a:spcBef>
                <a:spcPts val="0"/>
              </a:spcBef>
              <a:spcAft>
                <a:spcPts val="0"/>
              </a:spcAft>
              <a:defRPr sz="2000" b="1">
                <a:latin typeface="Segoe UI Semibold" panose="020B0702040204020203" pitchFamily="34" charset="0"/>
                <a:ea typeface="Open Sans Extrabold" panose="020B0906030804020204" pitchFamily="34" charset="0"/>
                <a:cs typeface="Segoe UI Semibold" panose="020B0702040204020203" pitchFamily="34" charset="0"/>
              </a:defRPr>
            </a:lvl1pPr>
          </a:lstStyle>
          <a:p>
            <a:r>
              <a:rPr lang="en-GB" dirty="0"/>
              <a:t>Age</a:t>
            </a:r>
          </a:p>
        </p:txBody>
      </p:sp>
      <p:sp>
        <p:nvSpPr>
          <p:cNvPr id="24" name="TextBox 19">
            <a:extLst>
              <a:ext uri="{FF2B5EF4-FFF2-40B4-BE49-F238E27FC236}">
                <a16:creationId xmlns:a16="http://schemas.microsoft.com/office/drawing/2014/main" id="{884884E9-B719-4515-A580-BDA6C115F34C}"/>
              </a:ext>
            </a:extLst>
          </p:cNvPr>
          <p:cNvSpPr txBox="1"/>
          <p:nvPr/>
        </p:nvSpPr>
        <p:spPr>
          <a:xfrm>
            <a:off x="8963207" y="1126117"/>
            <a:ext cx="2680444" cy="400110"/>
          </a:xfrm>
          <a:prstGeom prst="rect">
            <a:avLst/>
          </a:prstGeom>
          <a:noFill/>
          <a:ln w="9525">
            <a:noFill/>
          </a:ln>
        </p:spPr>
        <p:txBody>
          <a:bodyPr wrap="square" anchor="ctr">
            <a:spAutoFit/>
          </a:bodyPr>
          <a:lstStyle/>
          <a:p>
            <a:pPr algn="ctr" eaLnBrk="1" fontAlgn="auto" hangingPunct="1">
              <a:spcBef>
                <a:spcPts val="0"/>
              </a:spcBef>
              <a:spcAft>
                <a:spcPts val="0"/>
              </a:spcAft>
              <a:defRPr/>
            </a:pPr>
            <a:r>
              <a:rPr lang="en-GB" sz="2000" b="1" dirty="0">
                <a:latin typeface="Segoe UI Semibold" panose="020B0702040204020203" pitchFamily="34" charset="0"/>
                <a:ea typeface="Open Sans Extrabold" panose="020B0906030804020204" pitchFamily="34" charset="0"/>
                <a:cs typeface="Segoe UI Semibold" panose="020B0702040204020203" pitchFamily="34" charset="0"/>
              </a:rPr>
              <a:t>Years at the company</a:t>
            </a:r>
          </a:p>
        </p:txBody>
      </p:sp>
      <p:graphicFrame>
        <p:nvGraphicFramePr>
          <p:cNvPr id="25" name="Diagram 24">
            <a:extLst>
              <a:ext uri="{FF2B5EF4-FFF2-40B4-BE49-F238E27FC236}">
                <a16:creationId xmlns:a16="http://schemas.microsoft.com/office/drawing/2014/main" id="{20E3804A-DE1E-4BF3-AFCA-B7B448473BBA}"/>
              </a:ext>
            </a:extLst>
          </p:cNvPr>
          <p:cNvGraphicFramePr>
            <a:graphicFrameLocks/>
          </p:cNvGraphicFramePr>
          <p:nvPr>
            <p:extLst>
              <p:ext uri="{D42A27DB-BD31-4B8C-83A1-F6EECF244321}">
                <p14:modId xmlns:p14="http://schemas.microsoft.com/office/powerpoint/2010/main" val="3570371139"/>
              </p:ext>
            </p:extLst>
          </p:nvPr>
        </p:nvGraphicFramePr>
        <p:xfrm>
          <a:off x="5150629" y="4173548"/>
          <a:ext cx="3062082" cy="1461562"/>
        </p:xfrm>
        <a:graphic>
          <a:graphicData uri="http://schemas.openxmlformats.org/drawingml/2006/chart">
            <c:chart xmlns:c="http://schemas.openxmlformats.org/drawingml/2006/chart" xmlns:r="http://schemas.openxmlformats.org/officeDocument/2006/relationships" r:id="rId5"/>
          </a:graphicData>
        </a:graphic>
      </p:graphicFrame>
      <p:grpSp>
        <p:nvGrpSpPr>
          <p:cNvPr id="28" name="Group 39">
            <a:extLst>
              <a:ext uri="{FF2B5EF4-FFF2-40B4-BE49-F238E27FC236}">
                <a16:creationId xmlns:a16="http://schemas.microsoft.com/office/drawing/2014/main" id="{549CD15F-876B-44D6-8F6B-CCD0402E7559}"/>
              </a:ext>
            </a:extLst>
          </p:cNvPr>
          <p:cNvGrpSpPr>
            <a:grpSpLocks noChangeAspect="1"/>
          </p:cNvGrpSpPr>
          <p:nvPr/>
        </p:nvGrpSpPr>
        <p:grpSpPr bwMode="auto">
          <a:xfrm>
            <a:off x="423193" y="5420453"/>
            <a:ext cx="347777" cy="229024"/>
            <a:chOff x="2925" y="262"/>
            <a:chExt cx="410" cy="270"/>
          </a:xfrm>
          <a:solidFill>
            <a:schemeClr val="tx1"/>
          </a:solidFill>
        </p:grpSpPr>
        <p:sp>
          <p:nvSpPr>
            <p:cNvPr id="29" name="Freeform 41">
              <a:extLst>
                <a:ext uri="{FF2B5EF4-FFF2-40B4-BE49-F238E27FC236}">
                  <a16:creationId xmlns:a16="http://schemas.microsoft.com/office/drawing/2014/main" id="{E4069664-ADED-4E52-838E-D1AD9E7C3140}"/>
                </a:ext>
              </a:extLst>
            </p:cNvPr>
            <p:cNvSpPr>
              <a:spLocks/>
            </p:cNvSpPr>
            <p:nvPr/>
          </p:nvSpPr>
          <p:spPr bwMode="auto">
            <a:xfrm>
              <a:off x="3055" y="438"/>
              <a:ext cx="187" cy="55"/>
            </a:xfrm>
            <a:custGeom>
              <a:avLst/>
              <a:gdLst>
                <a:gd name="T0" fmla="*/ 0 w 1498"/>
                <a:gd name="T1" fmla="*/ 0 h 437"/>
                <a:gd name="T2" fmla="*/ 1498 w 1498"/>
                <a:gd name="T3" fmla="*/ 0 h 437"/>
                <a:gd name="T4" fmla="*/ 1498 w 1498"/>
                <a:gd name="T5" fmla="*/ 243 h 437"/>
                <a:gd name="T6" fmla="*/ 905 w 1498"/>
                <a:gd name="T7" fmla="*/ 243 h 437"/>
                <a:gd name="T8" fmla="*/ 905 w 1498"/>
                <a:gd name="T9" fmla="*/ 349 h 437"/>
                <a:gd name="T10" fmla="*/ 1438 w 1498"/>
                <a:gd name="T11" fmla="*/ 349 h 437"/>
                <a:gd name="T12" fmla="*/ 1438 w 1498"/>
                <a:gd name="T13" fmla="*/ 437 h 437"/>
                <a:gd name="T14" fmla="*/ 0 w 1498"/>
                <a:gd name="T15" fmla="*/ 437 h 437"/>
                <a:gd name="T16" fmla="*/ 0 w 1498"/>
                <a:gd name="T17" fmla="*/ 349 h 437"/>
                <a:gd name="T18" fmla="*/ 457 w 1498"/>
                <a:gd name="T19" fmla="*/ 349 h 437"/>
                <a:gd name="T20" fmla="*/ 457 w 1498"/>
                <a:gd name="T21" fmla="*/ 243 h 437"/>
                <a:gd name="T22" fmla="*/ 0 w 1498"/>
                <a:gd name="T23" fmla="*/ 243 h 437"/>
                <a:gd name="T24" fmla="*/ 0 w 1498"/>
                <a:gd name="T25"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8" h="437">
                  <a:moveTo>
                    <a:pt x="0" y="0"/>
                  </a:moveTo>
                  <a:lnTo>
                    <a:pt x="1498" y="0"/>
                  </a:lnTo>
                  <a:lnTo>
                    <a:pt x="1498" y="243"/>
                  </a:lnTo>
                  <a:lnTo>
                    <a:pt x="905" y="243"/>
                  </a:lnTo>
                  <a:lnTo>
                    <a:pt x="905" y="349"/>
                  </a:lnTo>
                  <a:lnTo>
                    <a:pt x="1438" y="349"/>
                  </a:lnTo>
                  <a:lnTo>
                    <a:pt x="1438" y="437"/>
                  </a:lnTo>
                  <a:lnTo>
                    <a:pt x="0" y="437"/>
                  </a:lnTo>
                  <a:lnTo>
                    <a:pt x="0" y="349"/>
                  </a:lnTo>
                  <a:lnTo>
                    <a:pt x="457" y="349"/>
                  </a:lnTo>
                  <a:lnTo>
                    <a:pt x="457" y="243"/>
                  </a:lnTo>
                  <a:lnTo>
                    <a:pt x="0" y="24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Open Sans Light" charset="0"/>
                <a:ea typeface="Open Sans Light" charset="0"/>
                <a:cs typeface="Open Sans Light" charset="0"/>
              </a:endParaRPr>
            </a:p>
          </p:txBody>
        </p:sp>
        <p:sp>
          <p:nvSpPr>
            <p:cNvPr id="30" name="Freeform 42">
              <a:extLst>
                <a:ext uri="{FF2B5EF4-FFF2-40B4-BE49-F238E27FC236}">
                  <a16:creationId xmlns:a16="http://schemas.microsoft.com/office/drawing/2014/main" id="{D16E653C-D89F-4254-85F5-D35A8DA6550E}"/>
                </a:ext>
              </a:extLst>
            </p:cNvPr>
            <p:cNvSpPr>
              <a:spLocks/>
            </p:cNvSpPr>
            <p:nvPr/>
          </p:nvSpPr>
          <p:spPr bwMode="auto">
            <a:xfrm>
              <a:off x="2981" y="262"/>
              <a:ext cx="320" cy="133"/>
            </a:xfrm>
            <a:custGeom>
              <a:avLst/>
              <a:gdLst>
                <a:gd name="T0" fmla="*/ 0 w 2556"/>
                <a:gd name="T1" fmla="*/ 0 h 1069"/>
                <a:gd name="T2" fmla="*/ 2556 w 2556"/>
                <a:gd name="T3" fmla="*/ 0 h 1069"/>
                <a:gd name="T4" fmla="*/ 2556 w 2556"/>
                <a:gd name="T5" fmla="*/ 1069 h 1069"/>
                <a:gd name="T6" fmla="*/ 2368 w 2556"/>
                <a:gd name="T7" fmla="*/ 1069 h 1069"/>
                <a:gd name="T8" fmla="*/ 2368 w 2556"/>
                <a:gd name="T9" fmla="*/ 188 h 1069"/>
                <a:gd name="T10" fmla="*/ 186 w 2556"/>
                <a:gd name="T11" fmla="*/ 188 h 1069"/>
                <a:gd name="T12" fmla="*/ 186 w 2556"/>
                <a:gd name="T13" fmla="*/ 589 h 1069"/>
                <a:gd name="T14" fmla="*/ 0 w 2556"/>
                <a:gd name="T15" fmla="*/ 589 h 1069"/>
                <a:gd name="T16" fmla="*/ 0 w 2556"/>
                <a:gd name="T17" fmla="*/ 0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6" h="1069">
                  <a:moveTo>
                    <a:pt x="0" y="0"/>
                  </a:moveTo>
                  <a:lnTo>
                    <a:pt x="2556" y="0"/>
                  </a:lnTo>
                  <a:lnTo>
                    <a:pt x="2556" y="1069"/>
                  </a:lnTo>
                  <a:lnTo>
                    <a:pt x="2368" y="1069"/>
                  </a:lnTo>
                  <a:lnTo>
                    <a:pt x="2368" y="188"/>
                  </a:lnTo>
                  <a:lnTo>
                    <a:pt x="186" y="188"/>
                  </a:lnTo>
                  <a:lnTo>
                    <a:pt x="186" y="589"/>
                  </a:lnTo>
                  <a:lnTo>
                    <a:pt x="0" y="5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Open Sans Light" charset="0"/>
                <a:ea typeface="Open Sans Light" charset="0"/>
                <a:cs typeface="Open Sans Light" charset="0"/>
              </a:endParaRPr>
            </a:p>
          </p:txBody>
        </p:sp>
        <p:sp>
          <p:nvSpPr>
            <p:cNvPr id="31" name="Freeform 43">
              <a:extLst>
                <a:ext uri="{FF2B5EF4-FFF2-40B4-BE49-F238E27FC236}">
                  <a16:creationId xmlns:a16="http://schemas.microsoft.com/office/drawing/2014/main" id="{017B91B6-ACBB-455F-A06B-F96F92B94B8E}"/>
                </a:ext>
              </a:extLst>
            </p:cNvPr>
            <p:cNvSpPr>
              <a:spLocks noEditPoints="1"/>
            </p:cNvSpPr>
            <p:nvPr/>
          </p:nvSpPr>
          <p:spPr bwMode="auto">
            <a:xfrm>
              <a:off x="2925" y="343"/>
              <a:ext cx="122" cy="184"/>
            </a:xfrm>
            <a:custGeom>
              <a:avLst/>
              <a:gdLst>
                <a:gd name="T0" fmla="*/ 509 w 975"/>
                <a:gd name="T1" fmla="*/ 1308 h 1478"/>
                <a:gd name="T2" fmla="*/ 494 w 975"/>
                <a:gd name="T3" fmla="*/ 1311 h 1478"/>
                <a:gd name="T4" fmla="*/ 481 w 975"/>
                <a:gd name="T5" fmla="*/ 1317 h 1478"/>
                <a:gd name="T6" fmla="*/ 470 w 975"/>
                <a:gd name="T7" fmla="*/ 1328 h 1478"/>
                <a:gd name="T8" fmla="*/ 464 w 975"/>
                <a:gd name="T9" fmla="*/ 1341 h 1478"/>
                <a:gd name="T10" fmla="*/ 461 w 975"/>
                <a:gd name="T11" fmla="*/ 1355 h 1478"/>
                <a:gd name="T12" fmla="*/ 464 w 975"/>
                <a:gd name="T13" fmla="*/ 1371 h 1478"/>
                <a:gd name="T14" fmla="*/ 470 w 975"/>
                <a:gd name="T15" fmla="*/ 1383 h 1478"/>
                <a:gd name="T16" fmla="*/ 481 w 975"/>
                <a:gd name="T17" fmla="*/ 1393 h 1478"/>
                <a:gd name="T18" fmla="*/ 494 w 975"/>
                <a:gd name="T19" fmla="*/ 1401 h 1478"/>
                <a:gd name="T20" fmla="*/ 509 w 975"/>
                <a:gd name="T21" fmla="*/ 1403 h 1478"/>
                <a:gd name="T22" fmla="*/ 523 w 975"/>
                <a:gd name="T23" fmla="*/ 1401 h 1478"/>
                <a:gd name="T24" fmla="*/ 537 w 975"/>
                <a:gd name="T25" fmla="*/ 1394 h 1478"/>
                <a:gd name="T26" fmla="*/ 547 w 975"/>
                <a:gd name="T27" fmla="*/ 1384 h 1478"/>
                <a:gd name="T28" fmla="*/ 553 w 975"/>
                <a:gd name="T29" fmla="*/ 1371 h 1478"/>
                <a:gd name="T30" fmla="*/ 556 w 975"/>
                <a:gd name="T31" fmla="*/ 1355 h 1478"/>
                <a:gd name="T32" fmla="*/ 553 w 975"/>
                <a:gd name="T33" fmla="*/ 1341 h 1478"/>
                <a:gd name="T34" fmla="*/ 547 w 975"/>
                <a:gd name="T35" fmla="*/ 1328 h 1478"/>
                <a:gd name="T36" fmla="*/ 537 w 975"/>
                <a:gd name="T37" fmla="*/ 1317 h 1478"/>
                <a:gd name="T38" fmla="*/ 523 w 975"/>
                <a:gd name="T39" fmla="*/ 1311 h 1478"/>
                <a:gd name="T40" fmla="*/ 509 w 975"/>
                <a:gd name="T41" fmla="*/ 1308 h 1478"/>
                <a:gd name="T42" fmla="*/ 142 w 975"/>
                <a:gd name="T43" fmla="*/ 143 h 1478"/>
                <a:gd name="T44" fmla="*/ 142 w 975"/>
                <a:gd name="T45" fmla="*/ 1232 h 1478"/>
                <a:gd name="T46" fmla="*/ 835 w 975"/>
                <a:gd name="T47" fmla="*/ 1232 h 1478"/>
                <a:gd name="T48" fmla="*/ 835 w 975"/>
                <a:gd name="T49" fmla="*/ 143 h 1478"/>
                <a:gd name="T50" fmla="*/ 142 w 975"/>
                <a:gd name="T51" fmla="*/ 143 h 1478"/>
                <a:gd name="T52" fmla="*/ 0 w 975"/>
                <a:gd name="T53" fmla="*/ 0 h 1478"/>
                <a:gd name="T54" fmla="*/ 975 w 975"/>
                <a:gd name="T55" fmla="*/ 0 h 1478"/>
                <a:gd name="T56" fmla="*/ 975 w 975"/>
                <a:gd name="T57" fmla="*/ 1478 h 1478"/>
                <a:gd name="T58" fmla="*/ 0 w 975"/>
                <a:gd name="T59" fmla="*/ 1478 h 1478"/>
                <a:gd name="T60" fmla="*/ 0 w 975"/>
                <a:gd name="T61" fmla="*/ 0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5" h="1478">
                  <a:moveTo>
                    <a:pt x="509" y="1308"/>
                  </a:moveTo>
                  <a:lnTo>
                    <a:pt x="494" y="1311"/>
                  </a:lnTo>
                  <a:lnTo>
                    <a:pt x="481" y="1317"/>
                  </a:lnTo>
                  <a:lnTo>
                    <a:pt x="470" y="1328"/>
                  </a:lnTo>
                  <a:lnTo>
                    <a:pt x="464" y="1341"/>
                  </a:lnTo>
                  <a:lnTo>
                    <a:pt x="461" y="1355"/>
                  </a:lnTo>
                  <a:lnTo>
                    <a:pt x="464" y="1371"/>
                  </a:lnTo>
                  <a:lnTo>
                    <a:pt x="470" y="1383"/>
                  </a:lnTo>
                  <a:lnTo>
                    <a:pt x="481" y="1393"/>
                  </a:lnTo>
                  <a:lnTo>
                    <a:pt x="494" y="1401"/>
                  </a:lnTo>
                  <a:lnTo>
                    <a:pt x="509" y="1403"/>
                  </a:lnTo>
                  <a:lnTo>
                    <a:pt x="523" y="1401"/>
                  </a:lnTo>
                  <a:lnTo>
                    <a:pt x="537" y="1394"/>
                  </a:lnTo>
                  <a:lnTo>
                    <a:pt x="547" y="1384"/>
                  </a:lnTo>
                  <a:lnTo>
                    <a:pt x="553" y="1371"/>
                  </a:lnTo>
                  <a:lnTo>
                    <a:pt x="556" y="1355"/>
                  </a:lnTo>
                  <a:lnTo>
                    <a:pt x="553" y="1341"/>
                  </a:lnTo>
                  <a:lnTo>
                    <a:pt x="547" y="1328"/>
                  </a:lnTo>
                  <a:lnTo>
                    <a:pt x="537" y="1317"/>
                  </a:lnTo>
                  <a:lnTo>
                    <a:pt x="523" y="1311"/>
                  </a:lnTo>
                  <a:lnTo>
                    <a:pt x="509" y="1308"/>
                  </a:lnTo>
                  <a:close/>
                  <a:moveTo>
                    <a:pt x="142" y="143"/>
                  </a:moveTo>
                  <a:lnTo>
                    <a:pt x="142" y="1232"/>
                  </a:lnTo>
                  <a:lnTo>
                    <a:pt x="835" y="1232"/>
                  </a:lnTo>
                  <a:lnTo>
                    <a:pt x="835" y="143"/>
                  </a:lnTo>
                  <a:lnTo>
                    <a:pt x="142" y="143"/>
                  </a:lnTo>
                  <a:close/>
                  <a:moveTo>
                    <a:pt x="0" y="0"/>
                  </a:moveTo>
                  <a:lnTo>
                    <a:pt x="975" y="0"/>
                  </a:lnTo>
                  <a:lnTo>
                    <a:pt x="975" y="1478"/>
                  </a:lnTo>
                  <a:lnTo>
                    <a:pt x="0" y="147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Open Sans Light" charset="0"/>
                <a:ea typeface="Open Sans Light" charset="0"/>
                <a:cs typeface="Open Sans Light" charset="0"/>
              </a:endParaRPr>
            </a:p>
          </p:txBody>
        </p:sp>
        <p:sp>
          <p:nvSpPr>
            <p:cNvPr id="32" name="Freeform 44">
              <a:extLst>
                <a:ext uri="{FF2B5EF4-FFF2-40B4-BE49-F238E27FC236}">
                  <a16:creationId xmlns:a16="http://schemas.microsoft.com/office/drawing/2014/main" id="{859DCF8B-DEF5-42E7-BFF0-A44E1F3474A7}"/>
                </a:ext>
              </a:extLst>
            </p:cNvPr>
            <p:cNvSpPr>
              <a:spLocks noEditPoints="1"/>
            </p:cNvSpPr>
            <p:nvPr/>
          </p:nvSpPr>
          <p:spPr bwMode="auto">
            <a:xfrm>
              <a:off x="3250" y="402"/>
              <a:ext cx="85" cy="130"/>
            </a:xfrm>
            <a:custGeom>
              <a:avLst/>
              <a:gdLst>
                <a:gd name="T0" fmla="*/ 334 w 681"/>
                <a:gd name="T1" fmla="*/ 927 h 1040"/>
                <a:gd name="T2" fmla="*/ 316 w 681"/>
                <a:gd name="T3" fmla="*/ 945 h 1040"/>
                <a:gd name="T4" fmla="*/ 316 w 681"/>
                <a:gd name="T5" fmla="*/ 973 h 1040"/>
                <a:gd name="T6" fmla="*/ 334 w 681"/>
                <a:gd name="T7" fmla="*/ 992 h 1040"/>
                <a:gd name="T8" fmla="*/ 362 w 681"/>
                <a:gd name="T9" fmla="*/ 992 h 1040"/>
                <a:gd name="T10" fmla="*/ 381 w 681"/>
                <a:gd name="T11" fmla="*/ 973 h 1040"/>
                <a:gd name="T12" fmla="*/ 381 w 681"/>
                <a:gd name="T13" fmla="*/ 945 h 1040"/>
                <a:gd name="T14" fmla="*/ 362 w 681"/>
                <a:gd name="T15" fmla="*/ 927 h 1040"/>
                <a:gd name="T16" fmla="*/ 99 w 681"/>
                <a:gd name="T17" fmla="*/ 158 h 1040"/>
                <a:gd name="T18" fmla="*/ 123 w 681"/>
                <a:gd name="T19" fmla="*/ 873 h 1040"/>
                <a:gd name="T20" fmla="*/ 186 w 681"/>
                <a:gd name="T21" fmla="*/ 873 h 1040"/>
                <a:gd name="T22" fmla="*/ 266 w 681"/>
                <a:gd name="T23" fmla="*/ 873 h 1040"/>
                <a:gd name="T24" fmla="*/ 357 w 681"/>
                <a:gd name="T25" fmla="*/ 873 h 1040"/>
                <a:gd name="T26" fmla="*/ 450 w 681"/>
                <a:gd name="T27" fmla="*/ 873 h 1040"/>
                <a:gd name="T28" fmla="*/ 541 w 681"/>
                <a:gd name="T29" fmla="*/ 873 h 1040"/>
                <a:gd name="T30" fmla="*/ 582 w 681"/>
                <a:gd name="T31" fmla="*/ 158 h 1040"/>
                <a:gd name="T32" fmla="*/ 266 w 681"/>
                <a:gd name="T33" fmla="*/ 93 h 1040"/>
                <a:gd name="T34" fmla="*/ 442 w 681"/>
                <a:gd name="T35" fmla="*/ 107 h 1040"/>
                <a:gd name="T36" fmla="*/ 266 w 681"/>
                <a:gd name="T37" fmla="*/ 93 h 1040"/>
                <a:gd name="T38" fmla="*/ 351 w 681"/>
                <a:gd name="T39" fmla="*/ 43 h 1040"/>
                <a:gd name="T40" fmla="*/ 344 w 681"/>
                <a:gd name="T41" fmla="*/ 47 h 1040"/>
                <a:gd name="T42" fmla="*/ 340 w 681"/>
                <a:gd name="T43" fmla="*/ 54 h 1040"/>
                <a:gd name="T44" fmla="*/ 341 w 681"/>
                <a:gd name="T45" fmla="*/ 63 h 1040"/>
                <a:gd name="T46" fmla="*/ 346 w 681"/>
                <a:gd name="T47" fmla="*/ 70 h 1040"/>
                <a:gd name="T48" fmla="*/ 355 w 681"/>
                <a:gd name="T49" fmla="*/ 73 h 1040"/>
                <a:gd name="T50" fmla="*/ 363 w 681"/>
                <a:gd name="T51" fmla="*/ 70 h 1040"/>
                <a:gd name="T52" fmla="*/ 368 w 681"/>
                <a:gd name="T53" fmla="*/ 63 h 1040"/>
                <a:gd name="T54" fmla="*/ 369 w 681"/>
                <a:gd name="T55" fmla="*/ 54 h 1040"/>
                <a:gd name="T56" fmla="*/ 365 w 681"/>
                <a:gd name="T57" fmla="*/ 47 h 1040"/>
                <a:gd name="T58" fmla="*/ 358 w 681"/>
                <a:gd name="T59" fmla="*/ 43 h 1040"/>
                <a:gd name="T60" fmla="*/ 0 w 681"/>
                <a:gd name="T61" fmla="*/ 0 h 1040"/>
                <a:gd name="T62" fmla="*/ 681 w 681"/>
                <a:gd name="T63" fmla="*/ 1040 h 1040"/>
                <a:gd name="T64" fmla="*/ 0 w 681"/>
                <a:gd name="T65" fmla="*/ 0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1" h="1040">
                  <a:moveTo>
                    <a:pt x="349" y="924"/>
                  </a:moveTo>
                  <a:lnTo>
                    <a:pt x="334" y="927"/>
                  </a:lnTo>
                  <a:lnTo>
                    <a:pt x="323" y="934"/>
                  </a:lnTo>
                  <a:lnTo>
                    <a:pt x="316" y="945"/>
                  </a:lnTo>
                  <a:lnTo>
                    <a:pt x="313" y="960"/>
                  </a:lnTo>
                  <a:lnTo>
                    <a:pt x="316" y="973"/>
                  </a:lnTo>
                  <a:lnTo>
                    <a:pt x="323" y="984"/>
                  </a:lnTo>
                  <a:lnTo>
                    <a:pt x="334" y="992"/>
                  </a:lnTo>
                  <a:lnTo>
                    <a:pt x="349" y="996"/>
                  </a:lnTo>
                  <a:lnTo>
                    <a:pt x="362" y="992"/>
                  </a:lnTo>
                  <a:lnTo>
                    <a:pt x="373" y="984"/>
                  </a:lnTo>
                  <a:lnTo>
                    <a:pt x="381" y="973"/>
                  </a:lnTo>
                  <a:lnTo>
                    <a:pt x="383" y="960"/>
                  </a:lnTo>
                  <a:lnTo>
                    <a:pt x="381" y="945"/>
                  </a:lnTo>
                  <a:lnTo>
                    <a:pt x="373" y="934"/>
                  </a:lnTo>
                  <a:lnTo>
                    <a:pt x="362" y="927"/>
                  </a:lnTo>
                  <a:lnTo>
                    <a:pt x="349" y="924"/>
                  </a:lnTo>
                  <a:close/>
                  <a:moveTo>
                    <a:pt x="99" y="158"/>
                  </a:moveTo>
                  <a:lnTo>
                    <a:pt x="99" y="873"/>
                  </a:lnTo>
                  <a:lnTo>
                    <a:pt x="123" y="873"/>
                  </a:lnTo>
                  <a:lnTo>
                    <a:pt x="151" y="873"/>
                  </a:lnTo>
                  <a:lnTo>
                    <a:pt x="186" y="873"/>
                  </a:lnTo>
                  <a:lnTo>
                    <a:pt x="224" y="873"/>
                  </a:lnTo>
                  <a:lnTo>
                    <a:pt x="266" y="873"/>
                  </a:lnTo>
                  <a:lnTo>
                    <a:pt x="311" y="873"/>
                  </a:lnTo>
                  <a:lnTo>
                    <a:pt x="357" y="873"/>
                  </a:lnTo>
                  <a:lnTo>
                    <a:pt x="404" y="873"/>
                  </a:lnTo>
                  <a:lnTo>
                    <a:pt x="450" y="873"/>
                  </a:lnTo>
                  <a:lnTo>
                    <a:pt x="496" y="873"/>
                  </a:lnTo>
                  <a:lnTo>
                    <a:pt x="541" y="873"/>
                  </a:lnTo>
                  <a:lnTo>
                    <a:pt x="582" y="872"/>
                  </a:lnTo>
                  <a:lnTo>
                    <a:pt x="582" y="158"/>
                  </a:lnTo>
                  <a:lnTo>
                    <a:pt x="99" y="158"/>
                  </a:lnTo>
                  <a:close/>
                  <a:moveTo>
                    <a:pt x="266" y="93"/>
                  </a:moveTo>
                  <a:lnTo>
                    <a:pt x="266" y="107"/>
                  </a:lnTo>
                  <a:lnTo>
                    <a:pt x="442" y="107"/>
                  </a:lnTo>
                  <a:lnTo>
                    <a:pt x="442" y="93"/>
                  </a:lnTo>
                  <a:lnTo>
                    <a:pt x="266" y="93"/>
                  </a:lnTo>
                  <a:close/>
                  <a:moveTo>
                    <a:pt x="355" y="43"/>
                  </a:moveTo>
                  <a:lnTo>
                    <a:pt x="351" y="43"/>
                  </a:lnTo>
                  <a:lnTo>
                    <a:pt x="347" y="45"/>
                  </a:lnTo>
                  <a:lnTo>
                    <a:pt x="344" y="47"/>
                  </a:lnTo>
                  <a:lnTo>
                    <a:pt x="342" y="50"/>
                  </a:lnTo>
                  <a:lnTo>
                    <a:pt x="340" y="54"/>
                  </a:lnTo>
                  <a:lnTo>
                    <a:pt x="340" y="58"/>
                  </a:lnTo>
                  <a:lnTo>
                    <a:pt x="341" y="63"/>
                  </a:lnTo>
                  <a:lnTo>
                    <a:pt x="343" y="67"/>
                  </a:lnTo>
                  <a:lnTo>
                    <a:pt x="346" y="70"/>
                  </a:lnTo>
                  <a:lnTo>
                    <a:pt x="350" y="72"/>
                  </a:lnTo>
                  <a:lnTo>
                    <a:pt x="355" y="73"/>
                  </a:lnTo>
                  <a:lnTo>
                    <a:pt x="359" y="72"/>
                  </a:lnTo>
                  <a:lnTo>
                    <a:pt x="363" y="70"/>
                  </a:lnTo>
                  <a:lnTo>
                    <a:pt x="366" y="67"/>
                  </a:lnTo>
                  <a:lnTo>
                    <a:pt x="368" y="63"/>
                  </a:lnTo>
                  <a:lnTo>
                    <a:pt x="369" y="58"/>
                  </a:lnTo>
                  <a:lnTo>
                    <a:pt x="369" y="54"/>
                  </a:lnTo>
                  <a:lnTo>
                    <a:pt x="367" y="50"/>
                  </a:lnTo>
                  <a:lnTo>
                    <a:pt x="365" y="47"/>
                  </a:lnTo>
                  <a:lnTo>
                    <a:pt x="362" y="45"/>
                  </a:lnTo>
                  <a:lnTo>
                    <a:pt x="358" y="43"/>
                  </a:lnTo>
                  <a:lnTo>
                    <a:pt x="355" y="43"/>
                  </a:lnTo>
                  <a:close/>
                  <a:moveTo>
                    <a:pt x="0" y="0"/>
                  </a:moveTo>
                  <a:lnTo>
                    <a:pt x="681" y="0"/>
                  </a:lnTo>
                  <a:lnTo>
                    <a:pt x="681" y="1040"/>
                  </a:lnTo>
                  <a:lnTo>
                    <a:pt x="0" y="104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latin typeface="Open Sans Light" charset="0"/>
                <a:ea typeface="Open Sans Light" charset="0"/>
                <a:cs typeface="Open Sans Light" charset="0"/>
              </a:endParaRPr>
            </a:p>
          </p:txBody>
        </p:sp>
      </p:grpSp>
      <p:pic>
        <p:nvPicPr>
          <p:cNvPr id="52" name="Bildobjekt 43">
            <a:extLst>
              <a:ext uri="{FF2B5EF4-FFF2-40B4-BE49-F238E27FC236}">
                <a16:creationId xmlns:a16="http://schemas.microsoft.com/office/drawing/2014/main" id="{C0791771-9CE6-4C94-AADD-7DDB0D3EAD9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93341" y="225329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Bildobjekt 44">
            <a:extLst>
              <a:ext uri="{FF2B5EF4-FFF2-40B4-BE49-F238E27FC236}">
                <a16:creationId xmlns:a16="http://schemas.microsoft.com/office/drawing/2014/main" id="{9BF7A32F-3C4E-4FA7-BDB4-8EA69A31FAB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5341" y="262318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Bildobjekt 45">
            <a:extLst>
              <a:ext uri="{FF2B5EF4-FFF2-40B4-BE49-F238E27FC236}">
                <a16:creationId xmlns:a16="http://schemas.microsoft.com/office/drawing/2014/main" id="{0A3EF7DE-BA37-42E4-8D3E-C57C4B717F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93341" y="262318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Bildobjekt 47">
            <a:extLst>
              <a:ext uri="{FF2B5EF4-FFF2-40B4-BE49-F238E27FC236}">
                <a16:creationId xmlns:a16="http://schemas.microsoft.com/office/drawing/2014/main" id="{22462139-1BB6-41F4-AC13-E820B343129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93341" y="188817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Bildobjekt 49">
            <a:extLst>
              <a:ext uri="{FF2B5EF4-FFF2-40B4-BE49-F238E27FC236}">
                <a16:creationId xmlns:a16="http://schemas.microsoft.com/office/drawing/2014/main" id="{C60B84BD-1A8E-4A21-A197-0540605F6E8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4816" y="262318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Bildobjekt 51">
            <a:extLst>
              <a:ext uri="{FF2B5EF4-FFF2-40B4-BE49-F238E27FC236}">
                <a16:creationId xmlns:a16="http://schemas.microsoft.com/office/drawing/2014/main" id="{26875B46-63FB-4B1A-8A54-1306CB7209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5453" y="2253295"/>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Bildobjekt 52">
            <a:extLst>
              <a:ext uri="{FF2B5EF4-FFF2-40B4-BE49-F238E27FC236}">
                <a16:creationId xmlns:a16="http://schemas.microsoft.com/office/drawing/2014/main" id="{C81B46E5-A118-4DAD-94C3-3CCE7180002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5453" y="262318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Bildobjekt 53">
            <a:extLst>
              <a:ext uri="{FF2B5EF4-FFF2-40B4-BE49-F238E27FC236}">
                <a16:creationId xmlns:a16="http://schemas.microsoft.com/office/drawing/2014/main" id="{CF580409-9805-4AC7-AEDB-F261CDA68B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5453" y="188817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Bildobjekt 44">
            <a:extLst>
              <a:ext uri="{FF2B5EF4-FFF2-40B4-BE49-F238E27FC236}">
                <a16:creationId xmlns:a16="http://schemas.microsoft.com/office/drawing/2014/main" id="{6AF8E136-E1D5-49AA-91E0-1B750F8FC65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89901" y="224218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Bildobjekt 49">
            <a:extLst>
              <a:ext uri="{FF2B5EF4-FFF2-40B4-BE49-F238E27FC236}">
                <a16:creationId xmlns:a16="http://schemas.microsoft.com/office/drawing/2014/main" id="{585FA529-F32E-42DD-9B59-7C2EBF1EF20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99376" y="2242183"/>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Bildobjekt 44">
            <a:extLst>
              <a:ext uri="{FF2B5EF4-FFF2-40B4-BE49-F238E27FC236}">
                <a16:creationId xmlns:a16="http://schemas.microsoft.com/office/drawing/2014/main" id="{114C2638-8656-4E2C-8615-C4FDAC14142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490859" y="188386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Bildobjekt 49">
            <a:extLst>
              <a:ext uri="{FF2B5EF4-FFF2-40B4-BE49-F238E27FC236}">
                <a16:creationId xmlns:a16="http://schemas.microsoft.com/office/drawing/2014/main" id="{D56C8765-55E5-4443-B063-7B351D93E8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00334" y="1883861"/>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4" name="Diagram 63">
            <a:extLst>
              <a:ext uri="{FF2B5EF4-FFF2-40B4-BE49-F238E27FC236}">
                <a16:creationId xmlns:a16="http://schemas.microsoft.com/office/drawing/2014/main" id="{5D63DA6C-0C3C-412D-86DF-904B24E739A5}"/>
              </a:ext>
            </a:extLst>
          </p:cNvPr>
          <p:cNvGraphicFramePr>
            <a:graphicFrameLocks/>
          </p:cNvGraphicFramePr>
          <p:nvPr>
            <p:extLst>
              <p:ext uri="{D42A27DB-BD31-4B8C-83A1-F6EECF244321}">
                <p14:modId xmlns:p14="http://schemas.microsoft.com/office/powerpoint/2010/main" val="1024113846"/>
              </p:ext>
            </p:extLst>
          </p:nvPr>
        </p:nvGraphicFramePr>
        <p:xfrm>
          <a:off x="8728783" y="1681918"/>
          <a:ext cx="3314798" cy="1597647"/>
        </p:xfrm>
        <a:graphic>
          <a:graphicData uri="http://schemas.openxmlformats.org/drawingml/2006/chart">
            <c:chart xmlns:c="http://schemas.openxmlformats.org/drawingml/2006/chart" xmlns:r="http://schemas.openxmlformats.org/officeDocument/2006/relationships" r:id="rId8"/>
          </a:graphicData>
        </a:graphic>
      </p:graphicFrame>
      <p:pic>
        <p:nvPicPr>
          <p:cNvPr id="3" name="Bild 2" descr="Klocka">
            <a:extLst>
              <a:ext uri="{FF2B5EF4-FFF2-40B4-BE49-F238E27FC236}">
                <a16:creationId xmlns:a16="http://schemas.microsoft.com/office/drawing/2014/main" id="{EFF6EA3E-A8FD-462D-9B7D-27ED8A43F4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23193" y="4590913"/>
            <a:ext cx="391148" cy="391148"/>
          </a:xfrm>
          <a:prstGeom prst="rect">
            <a:avLst/>
          </a:prstGeom>
        </p:spPr>
      </p:pic>
      <p:pic>
        <p:nvPicPr>
          <p:cNvPr id="7" name="Bild 6" descr="Glödlampa">
            <a:extLst>
              <a:ext uri="{FF2B5EF4-FFF2-40B4-BE49-F238E27FC236}">
                <a16:creationId xmlns:a16="http://schemas.microsoft.com/office/drawing/2014/main" id="{68D63A75-8184-498A-B0B6-2F59671D593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3193" y="1659212"/>
            <a:ext cx="379055" cy="379055"/>
          </a:xfrm>
          <a:prstGeom prst="rect">
            <a:avLst/>
          </a:prstGeom>
        </p:spPr>
      </p:pic>
      <p:pic>
        <p:nvPicPr>
          <p:cNvPr id="10" name="Bild 9" descr="Uppåtgående trend">
            <a:extLst>
              <a:ext uri="{FF2B5EF4-FFF2-40B4-BE49-F238E27FC236}">
                <a16:creationId xmlns:a16="http://schemas.microsoft.com/office/drawing/2014/main" id="{67505BB7-9E6F-41B4-9D41-CFF58C6782C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23193" y="3726124"/>
            <a:ext cx="379055" cy="379055"/>
          </a:xfrm>
          <a:prstGeom prst="rect">
            <a:avLst/>
          </a:prstGeom>
        </p:spPr>
      </p:pic>
      <p:pic>
        <p:nvPicPr>
          <p:cNvPr id="4" name="Bild 3" descr="E-post">
            <a:extLst>
              <a:ext uri="{FF2B5EF4-FFF2-40B4-BE49-F238E27FC236}">
                <a16:creationId xmlns:a16="http://schemas.microsoft.com/office/drawing/2014/main" id="{3077F459-999A-4301-BA9F-A152502301D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23193" y="2524001"/>
            <a:ext cx="358209" cy="358209"/>
          </a:xfrm>
          <a:prstGeom prst="rect">
            <a:avLst/>
          </a:prstGeom>
        </p:spPr>
      </p:pic>
    </p:spTree>
    <p:extLst>
      <p:ext uri="{BB962C8B-B14F-4D97-AF65-F5344CB8AC3E}">
        <p14:creationId xmlns:p14="http://schemas.microsoft.com/office/powerpoint/2010/main" val="4272754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62C4D578-8D01-4E7C-9F7A-D9138CD38C1F}"/>
              </a:ext>
            </a:extLst>
          </p:cNvPr>
          <p:cNvSpPr/>
          <p:nvPr/>
        </p:nvSpPr>
        <p:spPr>
          <a:xfrm>
            <a:off x="-185980" y="309966"/>
            <a:ext cx="6008930"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41338">
              <a:defRPr/>
            </a:pPr>
            <a:r>
              <a:rPr lang="en-GB" sz="3200" dirty="0">
                <a:solidFill>
                  <a:schemeClr val="bg1"/>
                </a:solidFill>
                <a:latin typeface="Segoe UI Light" panose="020B0502040204020203" pitchFamily="34" charset="0"/>
                <a:ea typeface="Open Sans Light" panose="020B0306030504020204" pitchFamily="34" charset="0"/>
                <a:cs typeface="Segoe UI Light" panose="020B0502040204020203" pitchFamily="34" charset="0"/>
              </a:rPr>
              <a:t>Employee Satisfaction Index</a:t>
            </a:r>
          </a:p>
        </p:txBody>
      </p:sp>
      <p:sp>
        <p:nvSpPr>
          <p:cNvPr id="2" name="Rektangel 1">
            <a:extLst>
              <a:ext uri="{FF2B5EF4-FFF2-40B4-BE49-F238E27FC236}">
                <a16:creationId xmlns:a16="http://schemas.microsoft.com/office/drawing/2014/main" id="{F485BDEF-AEC8-495A-8184-4BCBE236FA5F}"/>
              </a:ext>
            </a:extLst>
          </p:cNvPr>
          <p:cNvSpPr/>
          <p:nvPr/>
        </p:nvSpPr>
        <p:spPr>
          <a:xfrm>
            <a:off x="482241" y="1113286"/>
            <a:ext cx="5780196" cy="1461939"/>
          </a:xfrm>
          <a:prstGeom prst="rect">
            <a:avLst/>
          </a:prstGeom>
        </p:spPr>
        <p:txBody>
          <a:bodyPr wrap="square">
            <a:spAutoFit/>
          </a:bodyPr>
          <a:lstStyle/>
          <a:p>
            <a:pPr>
              <a:spcAft>
                <a:spcPts val="600"/>
              </a:spcAft>
            </a:pPr>
            <a:r>
              <a:rPr lang="en-US" sz="1400" dirty="0">
                <a:latin typeface="Segoe UI Semibold" panose="020B0702040204020203" pitchFamily="34" charset="0"/>
                <a:cs typeface="Segoe UI Semibold" panose="020B0702040204020203" pitchFamily="34" charset="0"/>
              </a:rPr>
              <a:t>Get insights about the satisfaction level among you employees via the Employee Satisfaction Index (ESI). The calculation of the index (0-100) is based on three key questions: </a:t>
            </a:r>
          </a:p>
          <a:p>
            <a:pPr marL="342900" indent="-342900">
              <a:buFont typeface="+mj-lt"/>
              <a:buAutoNum type="arabicPeriod"/>
            </a:pPr>
            <a:r>
              <a:rPr lang="en-GB" sz="1400" b="1" dirty="0">
                <a:latin typeface="+mj-lt"/>
                <a:cs typeface="Segoe UI Semibold" panose="020B0702040204020203" pitchFamily="34" charset="0"/>
              </a:rPr>
              <a:t>Overall perception </a:t>
            </a:r>
            <a:r>
              <a:rPr lang="en-GB" sz="1400" dirty="0">
                <a:latin typeface="+mj-lt"/>
                <a:cs typeface="Segoe UI Semibold" panose="020B0702040204020203" pitchFamily="34" charset="0"/>
              </a:rPr>
              <a:t>of the employer</a:t>
            </a:r>
          </a:p>
          <a:p>
            <a:pPr marL="342900" indent="-342900">
              <a:buFont typeface="+mj-lt"/>
              <a:buAutoNum type="arabicPeriod"/>
            </a:pPr>
            <a:r>
              <a:rPr lang="en-GB" sz="1400" dirty="0">
                <a:latin typeface="+mj-lt"/>
                <a:cs typeface="Segoe UI Semibold" panose="020B0702040204020203" pitchFamily="34" charset="0"/>
              </a:rPr>
              <a:t>Employer vs. </a:t>
            </a:r>
            <a:r>
              <a:rPr lang="en-GB" sz="1400" b="1" dirty="0">
                <a:latin typeface="+mj-lt"/>
                <a:cs typeface="Segoe UI Semibold" panose="020B0702040204020203" pitchFamily="34" charset="0"/>
              </a:rPr>
              <a:t>Expectations</a:t>
            </a:r>
          </a:p>
          <a:p>
            <a:pPr marL="342900" indent="-342900">
              <a:buFont typeface="+mj-lt"/>
              <a:buAutoNum type="arabicPeriod"/>
            </a:pPr>
            <a:r>
              <a:rPr lang="en-GB" sz="1400" dirty="0">
                <a:latin typeface="+mj-lt"/>
                <a:cs typeface="Segoe UI Semibold" panose="020B0702040204020203" pitchFamily="34" charset="0"/>
              </a:rPr>
              <a:t>Employer vs View on I</a:t>
            </a:r>
            <a:r>
              <a:rPr lang="en-GB" sz="1400" b="1" dirty="0">
                <a:latin typeface="+mj-lt"/>
                <a:cs typeface="Segoe UI Semibold" panose="020B0702040204020203" pitchFamily="34" charset="0"/>
              </a:rPr>
              <a:t>deal employer</a:t>
            </a:r>
            <a:endParaRPr lang="en-GB" sz="1200" b="1" dirty="0">
              <a:latin typeface="+mj-lt"/>
              <a:cs typeface="Segoe UI Light" panose="020B0502040204020203" pitchFamily="34" charset="0"/>
            </a:endParaRPr>
          </a:p>
        </p:txBody>
      </p:sp>
      <p:cxnSp>
        <p:nvCxnSpPr>
          <p:cNvPr id="8" name="Rak koppling 7">
            <a:extLst>
              <a:ext uri="{FF2B5EF4-FFF2-40B4-BE49-F238E27FC236}">
                <a16:creationId xmlns:a16="http://schemas.microsoft.com/office/drawing/2014/main" id="{10D80BA3-4ACF-4D4F-B6C1-5A2B03C56930}"/>
              </a:ext>
            </a:extLst>
          </p:cNvPr>
          <p:cNvCxnSpPr>
            <a:cxnSpLocks/>
          </p:cNvCxnSpPr>
          <p:nvPr/>
        </p:nvCxnSpPr>
        <p:spPr>
          <a:xfrm>
            <a:off x="6262437" y="1993900"/>
            <a:ext cx="0" cy="4232442"/>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9A198292-4C91-4B5B-9380-7BD4B43E3CBA}"/>
              </a:ext>
            </a:extLst>
          </p:cNvPr>
          <p:cNvSpPr txBox="1"/>
          <p:nvPr/>
        </p:nvSpPr>
        <p:spPr>
          <a:xfrm>
            <a:off x="7695946" y="994134"/>
            <a:ext cx="3944607" cy="523220"/>
          </a:xfrm>
          <a:prstGeom prst="rect">
            <a:avLst/>
          </a:prstGeom>
          <a:noFill/>
        </p:spPr>
        <p:txBody>
          <a:bodyPr wrap="square" rtlCol="0">
            <a:spAutoFit/>
          </a:bodyPr>
          <a:lstStyle/>
          <a:p>
            <a:pPr algn="ctr"/>
            <a:r>
              <a:rPr lang="en-GB" sz="1400" dirty="0">
                <a:latin typeface="Segoe UI Semibold" panose="020B0702040204020203" pitchFamily="34" charset="0"/>
                <a:cs typeface="Segoe UI Semibold" panose="020B0702040204020203" pitchFamily="34" charset="0"/>
              </a:rPr>
              <a:t>Breakdown of the result on relevant groups in order to analyse trends and gaps</a:t>
            </a:r>
          </a:p>
        </p:txBody>
      </p:sp>
      <p:graphicFrame>
        <p:nvGraphicFramePr>
          <p:cNvPr id="10" name="Diagram 9">
            <a:extLst>
              <a:ext uri="{FF2B5EF4-FFF2-40B4-BE49-F238E27FC236}">
                <a16:creationId xmlns:a16="http://schemas.microsoft.com/office/drawing/2014/main" id="{8EECC960-9851-4210-AB47-262D65DB0CB6}"/>
              </a:ext>
            </a:extLst>
          </p:cNvPr>
          <p:cNvGraphicFramePr>
            <a:graphicFrameLocks/>
          </p:cNvGraphicFramePr>
          <p:nvPr>
            <p:extLst>
              <p:ext uri="{D42A27DB-BD31-4B8C-83A1-F6EECF244321}">
                <p14:modId xmlns:p14="http://schemas.microsoft.com/office/powerpoint/2010/main" val="205970694"/>
              </p:ext>
            </p:extLst>
          </p:nvPr>
        </p:nvGraphicFramePr>
        <p:xfrm>
          <a:off x="482240" y="2665291"/>
          <a:ext cx="5455009" cy="36094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Diagram 10">
            <a:extLst>
              <a:ext uri="{FF2B5EF4-FFF2-40B4-BE49-F238E27FC236}">
                <a16:creationId xmlns:a16="http://schemas.microsoft.com/office/drawing/2014/main" id="{CAF428A3-E2F4-4931-AD3D-BB8BE6EE15BC}"/>
              </a:ext>
            </a:extLst>
          </p:cNvPr>
          <p:cNvGraphicFramePr>
            <a:graphicFrameLocks/>
          </p:cNvGraphicFramePr>
          <p:nvPr>
            <p:extLst>
              <p:ext uri="{D42A27DB-BD31-4B8C-83A1-F6EECF244321}">
                <p14:modId xmlns:p14="http://schemas.microsoft.com/office/powerpoint/2010/main" val="2667567766"/>
              </p:ext>
            </p:extLst>
          </p:nvPr>
        </p:nvGraphicFramePr>
        <p:xfrm>
          <a:off x="7330172" y="1703509"/>
          <a:ext cx="4018320" cy="4571267"/>
        </p:xfrm>
        <a:graphic>
          <a:graphicData uri="http://schemas.openxmlformats.org/drawingml/2006/chart">
            <c:chart xmlns:c="http://schemas.openxmlformats.org/drawingml/2006/chart" xmlns:r="http://schemas.openxmlformats.org/officeDocument/2006/relationships" r:id="rId3"/>
          </a:graphicData>
        </a:graphic>
      </p:graphicFrame>
      <p:pic>
        <p:nvPicPr>
          <p:cNvPr id="14" name="Bild 13" descr="Pil: vänd höger">
            <a:extLst>
              <a:ext uri="{FF2B5EF4-FFF2-40B4-BE49-F238E27FC236}">
                <a16:creationId xmlns:a16="http://schemas.microsoft.com/office/drawing/2014/main" id="{4506F194-6E8B-48F9-B3E7-EC7CF346F0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619543">
            <a:off x="6545144" y="635437"/>
            <a:ext cx="1072498" cy="1072498"/>
          </a:xfrm>
          <a:prstGeom prst="rect">
            <a:avLst/>
          </a:prstGeom>
        </p:spPr>
      </p:pic>
      <p:cxnSp>
        <p:nvCxnSpPr>
          <p:cNvPr id="13" name="Rak pilkoppling 12">
            <a:extLst>
              <a:ext uri="{FF2B5EF4-FFF2-40B4-BE49-F238E27FC236}">
                <a16:creationId xmlns:a16="http://schemas.microsoft.com/office/drawing/2014/main" id="{A7D5084E-2A71-4B48-A1EA-00EA868B7D29}"/>
              </a:ext>
            </a:extLst>
          </p:cNvPr>
          <p:cNvCxnSpPr/>
          <p:nvPr/>
        </p:nvCxnSpPr>
        <p:spPr>
          <a:xfrm>
            <a:off x="10852150" y="2317750"/>
            <a:ext cx="298450" cy="552450"/>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389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lurry lights night dark eventing city buildings bokeh ">
            <a:extLst>
              <a:ext uri="{FF2B5EF4-FFF2-40B4-BE49-F238E27FC236}">
                <a16:creationId xmlns:a16="http://schemas.microsoft.com/office/drawing/2014/main" id="{2A0CECB8-459E-45F4-894F-FD9677E347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4" t="-741" r="65212" b="741"/>
          <a:stretch/>
        </p:blipFill>
        <p:spPr bwMode="auto">
          <a:xfrm>
            <a:off x="8231779" y="-81192"/>
            <a:ext cx="3960221" cy="6939192"/>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rundade hörn 3">
            <a:extLst>
              <a:ext uri="{FF2B5EF4-FFF2-40B4-BE49-F238E27FC236}">
                <a16:creationId xmlns:a16="http://schemas.microsoft.com/office/drawing/2014/main" id="{53A3A10B-B16A-42D0-BAE8-B835C4414B1E}"/>
              </a:ext>
            </a:extLst>
          </p:cNvPr>
          <p:cNvSpPr/>
          <p:nvPr/>
        </p:nvSpPr>
        <p:spPr>
          <a:xfrm>
            <a:off x="-185980" y="309966"/>
            <a:ext cx="5566443"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3200" dirty="0" err="1">
                <a:solidFill>
                  <a:schemeClr val="bg1"/>
                </a:solidFill>
                <a:ea typeface="Open Sans Light" pitchFamily="34" charset="0"/>
                <a:cs typeface="Open Sans Light" pitchFamily="34" charset="0"/>
              </a:rPr>
              <a:t>Employee</a:t>
            </a:r>
            <a:r>
              <a:rPr lang="sv-SE" sz="3200" dirty="0">
                <a:solidFill>
                  <a:schemeClr val="bg1"/>
                </a:solidFill>
                <a:ea typeface="Open Sans Light" pitchFamily="34" charset="0"/>
                <a:cs typeface="Open Sans Light" pitchFamily="34" charset="0"/>
              </a:rPr>
              <a:t> </a:t>
            </a:r>
            <a:r>
              <a:rPr lang="sv-SE" sz="3200" dirty="0" err="1">
                <a:solidFill>
                  <a:schemeClr val="bg1"/>
                </a:solidFill>
                <a:ea typeface="Open Sans Light" pitchFamily="34" charset="0"/>
                <a:cs typeface="Open Sans Light" pitchFamily="34" charset="0"/>
              </a:rPr>
              <a:t>Loyalty</a:t>
            </a:r>
            <a:r>
              <a:rPr lang="sv-SE" sz="3200" dirty="0">
                <a:solidFill>
                  <a:schemeClr val="bg1"/>
                </a:solidFill>
                <a:ea typeface="Open Sans Light" pitchFamily="34" charset="0"/>
                <a:cs typeface="Open Sans Light" pitchFamily="34" charset="0"/>
              </a:rPr>
              <a:t> (eNPS)</a:t>
            </a:r>
            <a:endParaRPr lang="sv-SE" sz="2400" dirty="0">
              <a:solidFill>
                <a:schemeClr val="bg1"/>
              </a:solidFill>
              <a:ea typeface="Open Sans Light" pitchFamily="34" charset="0"/>
              <a:cs typeface="Open Sans Light" pitchFamily="34" charset="0"/>
            </a:endParaRPr>
          </a:p>
        </p:txBody>
      </p:sp>
      <p:sp>
        <p:nvSpPr>
          <p:cNvPr id="6" name="textruta 5">
            <a:extLst>
              <a:ext uri="{FF2B5EF4-FFF2-40B4-BE49-F238E27FC236}">
                <a16:creationId xmlns:a16="http://schemas.microsoft.com/office/drawing/2014/main" id="{54B483B6-1F66-45A4-9DEF-3B3C46BC27D4}"/>
              </a:ext>
            </a:extLst>
          </p:cNvPr>
          <p:cNvSpPr txBox="1">
            <a:spLocks noChangeArrowheads="1"/>
          </p:cNvSpPr>
          <p:nvPr/>
        </p:nvSpPr>
        <p:spPr bwMode="auto">
          <a:xfrm>
            <a:off x="371879" y="1187011"/>
            <a:ext cx="7375121"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egoe UI Light" panose="020B0502040204020203" pitchFamily="34" charset="0"/>
                <a:cs typeface="Segoe UI Light"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Light" panose="020B0502040204020203" pitchFamily="34" charset="0"/>
                <a:cs typeface="Segoe UI Light"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Light" panose="020B0502040204020203" pitchFamily="34" charset="0"/>
                <a:cs typeface="Segoe UI Light"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5pPr>
            <a:lvl6pPr marL="25146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6pPr>
            <a:lvl7pPr marL="29718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7pPr>
            <a:lvl8pPr marL="34290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8pPr>
            <a:lvl9pPr marL="3886200" indent="-228600" fontAlgn="base">
              <a:spcBef>
                <a:spcPct val="20000"/>
              </a:spcBef>
              <a:spcAft>
                <a:spcPct val="0"/>
              </a:spcAft>
              <a:buFont typeface="Arial" panose="020B0604020202020204" pitchFamily="34" charset="0"/>
              <a:buChar char="»"/>
              <a:defRPr sz="2000">
                <a:solidFill>
                  <a:schemeClr val="tx1"/>
                </a:solidFill>
                <a:latin typeface="Segoe UI Light" panose="020B0502040204020203" pitchFamily="34" charset="0"/>
                <a:cs typeface="Segoe UI Light" panose="020B0502040204020203" pitchFamily="34" charset="0"/>
              </a:defRPr>
            </a:lvl9pPr>
          </a:lstStyle>
          <a:p>
            <a:pPr>
              <a:spcBef>
                <a:spcPct val="0"/>
              </a:spcBef>
              <a:spcAft>
                <a:spcPts val="600"/>
              </a:spcAft>
              <a:buNone/>
            </a:pPr>
            <a:r>
              <a:rPr lang="sv-SE" altLang="sv-SE" sz="1800" b="1" dirty="0" err="1">
                <a:latin typeface="Segoe UI Semibold" panose="020B0702040204020203" pitchFamily="34" charset="0"/>
                <a:cs typeface="Segoe UI Semibold" panose="020B0702040204020203" pitchFamily="34" charset="0"/>
              </a:rPr>
              <a:t>Based</a:t>
            </a:r>
            <a:r>
              <a:rPr lang="sv-SE" altLang="sv-SE" sz="1800" b="1" dirty="0">
                <a:latin typeface="Segoe UI Semibold" panose="020B0702040204020203" pitchFamily="34" charset="0"/>
                <a:cs typeface="Segoe UI Semibold" panose="020B0702040204020203" pitchFamily="34" charset="0"/>
              </a:rPr>
              <a:t> on the </a:t>
            </a:r>
            <a:r>
              <a:rPr lang="sv-SE" altLang="sv-SE" sz="1800" b="1" dirty="0" err="1">
                <a:latin typeface="Segoe UI Semibold" panose="020B0702040204020203" pitchFamily="34" charset="0"/>
                <a:cs typeface="Segoe UI Semibold" panose="020B0702040204020203" pitchFamily="34" charset="0"/>
              </a:rPr>
              <a:t>question</a:t>
            </a:r>
            <a:r>
              <a:rPr lang="sv-SE" altLang="sv-SE" sz="1800" b="1" dirty="0">
                <a:latin typeface="Segoe UI Semibold" panose="020B0702040204020203" pitchFamily="34" charset="0"/>
                <a:cs typeface="Segoe UI Semibold" panose="020B0702040204020203" pitchFamily="34" charset="0"/>
              </a:rPr>
              <a:t>: </a:t>
            </a:r>
            <a:r>
              <a:rPr lang="en-US" altLang="sv-SE" sz="1800" dirty="0">
                <a:latin typeface="+mn-lt"/>
                <a:cs typeface="Open Sans Light" panose="020B0306030504020204" pitchFamily="34" charset="0"/>
              </a:rPr>
              <a:t>How likely is it that you would recommend </a:t>
            </a:r>
            <a:br>
              <a:rPr lang="en-US" altLang="sv-SE" sz="1800" dirty="0">
                <a:latin typeface="+mn-lt"/>
                <a:cs typeface="Open Sans Light" panose="020B0306030504020204" pitchFamily="34" charset="0"/>
              </a:rPr>
            </a:br>
            <a:r>
              <a:rPr lang="en-US" altLang="sv-SE" sz="1800" dirty="0">
                <a:latin typeface="+mn-lt"/>
                <a:cs typeface="Open Sans Light" panose="020B0306030504020204" pitchFamily="34" charset="0"/>
              </a:rPr>
              <a:t>your employer to a friend or acquaintance? </a:t>
            </a:r>
          </a:p>
          <a:p>
            <a:pPr>
              <a:spcBef>
                <a:spcPct val="0"/>
              </a:spcBef>
              <a:spcAft>
                <a:spcPts val="600"/>
              </a:spcAft>
              <a:buNone/>
            </a:pPr>
            <a:endParaRPr lang="sv-SE" altLang="sv-SE" sz="1800" dirty="0">
              <a:latin typeface="+mn-lt"/>
              <a:cs typeface="Open Sans Light" panose="020B0306030504020204" pitchFamily="34" charset="0"/>
            </a:endParaRPr>
          </a:p>
        </p:txBody>
      </p:sp>
      <p:grpSp>
        <p:nvGrpSpPr>
          <p:cNvPr id="14" name="Grupp 13">
            <a:extLst>
              <a:ext uri="{FF2B5EF4-FFF2-40B4-BE49-F238E27FC236}">
                <a16:creationId xmlns:a16="http://schemas.microsoft.com/office/drawing/2014/main" id="{113CB1C6-689F-4C71-BBA3-2910E936FF83}"/>
              </a:ext>
            </a:extLst>
          </p:cNvPr>
          <p:cNvGrpSpPr/>
          <p:nvPr/>
        </p:nvGrpSpPr>
        <p:grpSpPr>
          <a:xfrm>
            <a:off x="760633" y="1895256"/>
            <a:ext cx="6313350" cy="1226893"/>
            <a:chOff x="603750" y="2128288"/>
            <a:chExt cx="5607046" cy="1163002"/>
          </a:xfrm>
        </p:grpSpPr>
        <p:pic>
          <p:nvPicPr>
            <p:cNvPr id="18" name="Bildobjekt 17">
              <a:extLst>
                <a:ext uri="{FF2B5EF4-FFF2-40B4-BE49-F238E27FC236}">
                  <a16:creationId xmlns:a16="http://schemas.microsoft.com/office/drawing/2014/main" id="{A5591CB1-AB30-4A4B-9A31-677ABF243C7D}"/>
                </a:ext>
              </a:extLst>
            </p:cNvPr>
            <p:cNvPicPr>
              <a:picLocks noChangeAspect="1"/>
            </p:cNvPicPr>
            <p:nvPr/>
          </p:nvPicPr>
          <p:blipFill rotWithShape="1">
            <a:blip r:embed="rId3">
              <a:clrChange>
                <a:clrFrom>
                  <a:srgbClr val="FFFFFF"/>
                </a:clrFrom>
                <a:clrTo>
                  <a:srgbClr val="FFFFFF">
                    <a:alpha val="0"/>
                  </a:srgbClr>
                </a:clrTo>
              </a:clrChange>
            </a:blip>
            <a:srcRect l="3021"/>
            <a:stretch/>
          </p:blipFill>
          <p:spPr>
            <a:xfrm>
              <a:off x="603750" y="2128288"/>
              <a:ext cx="5607046" cy="938684"/>
            </a:xfrm>
            <a:prstGeom prst="rect">
              <a:avLst/>
            </a:prstGeom>
          </p:spPr>
        </p:pic>
        <p:sp>
          <p:nvSpPr>
            <p:cNvPr id="19" name="textruta 18">
              <a:extLst>
                <a:ext uri="{FF2B5EF4-FFF2-40B4-BE49-F238E27FC236}">
                  <a16:creationId xmlns:a16="http://schemas.microsoft.com/office/drawing/2014/main" id="{32EA07E0-41CD-4256-B1DA-CC7640E84157}"/>
                </a:ext>
              </a:extLst>
            </p:cNvPr>
            <p:cNvSpPr txBox="1"/>
            <p:nvPr/>
          </p:nvSpPr>
          <p:spPr>
            <a:xfrm>
              <a:off x="637206" y="3014291"/>
              <a:ext cx="263214" cy="276999"/>
            </a:xfrm>
            <a:prstGeom prst="rect">
              <a:avLst/>
            </a:prstGeom>
            <a:noFill/>
          </p:spPr>
          <p:txBody>
            <a:bodyPr wrap="none" rtlCol="0">
              <a:spAutoFit/>
            </a:bodyPr>
            <a:lstStyle/>
            <a:p>
              <a:r>
                <a:rPr lang="sv-SE" sz="1200" dirty="0"/>
                <a:t>0</a:t>
              </a:r>
            </a:p>
          </p:txBody>
        </p:sp>
        <p:sp>
          <p:nvSpPr>
            <p:cNvPr id="20" name="textruta 19">
              <a:extLst>
                <a:ext uri="{FF2B5EF4-FFF2-40B4-BE49-F238E27FC236}">
                  <a16:creationId xmlns:a16="http://schemas.microsoft.com/office/drawing/2014/main" id="{A0A01FBF-02D2-4E8B-8340-626EF882C91D}"/>
                </a:ext>
              </a:extLst>
            </p:cNvPr>
            <p:cNvSpPr txBox="1"/>
            <p:nvPr/>
          </p:nvSpPr>
          <p:spPr>
            <a:xfrm>
              <a:off x="1163312" y="3014291"/>
              <a:ext cx="239168" cy="276999"/>
            </a:xfrm>
            <a:prstGeom prst="rect">
              <a:avLst/>
            </a:prstGeom>
            <a:noFill/>
          </p:spPr>
          <p:txBody>
            <a:bodyPr wrap="none" rtlCol="0">
              <a:spAutoFit/>
            </a:bodyPr>
            <a:lstStyle/>
            <a:p>
              <a:r>
                <a:rPr lang="sv-SE" sz="1200" dirty="0"/>
                <a:t>1</a:t>
              </a:r>
            </a:p>
          </p:txBody>
        </p:sp>
        <p:sp>
          <p:nvSpPr>
            <p:cNvPr id="21" name="textruta 20">
              <a:extLst>
                <a:ext uri="{FF2B5EF4-FFF2-40B4-BE49-F238E27FC236}">
                  <a16:creationId xmlns:a16="http://schemas.microsoft.com/office/drawing/2014/main" id="{6EB4806F-F04D-4F56-BAE2-6D5320BA1A9B}"/>
                </a:ext>
              </a:extLst>
            </p:cNvPr>
            <p:cNvSpPr txBox="1"/>
            <p:nvPr/>
          </p:nvSpPr>
          <p:spPr>
            <a:xfrm>
              <a:off x="1665372" y="3014291"/>
              <a:ext cx="263214" cy="276999"/>
            </a:xfrm>
            <a:prstGeom prst="rect">
              <a:avLst/>
            </a:prstGeom>
            <a:noFill/>
          </p:spPr>
          <p:txBody>
            <a:bodyPr wrap="none" rtlCol="0">
              <a:spAutoFit/>
            </a:bodyPr>
            <a:lstStyle/>
            <a:p>
              <a:r>
                <a:rPr lang="sv-SE" sz="1200" dirty="0"/>
                <a:t>2</a:t>
              </a:r>
            </a:p>
          </p:txBody>
        </p:sp>
        <p:sp>
          <p:nvSpPr>
            <p:cNvPr id="22" name="textruta 21">
              <a:extLst>
                <a:ext uri="{FF2B5EF4-FFF2-40B4-BE49-F238E27FC236}">
                  <a16:creationId xmlns:a16="http://schemas.microsoft.com/office/drawing/2014/main" id="{C04FF875-09AF-4199-B827-F5AF63A5A176}"/>
                </a:ext>
              </a:extLst>
            </p:cNvPr>
            <p:cNvSpPr txBox="1"/>
            <p:nvPr/>
          </p:nvSpPr>
          <p:spPr>
            <a:xfrm>
              <a:off x="2191478" y="3014291"/>
              <a:ext cx="263214" cy="276999"/>
            </a:xfrm>
            <a:prstGeom prst="rect">
              <a:avLst/>
            </a:prstGeom>
            <a:noFill/>
          </p:spPr>
          <p:txBody>
            <a:bodyPr wrap="none" rtlCol="0">
              <a:spAutoFit/>
            </a:bodyPr>
            <a:lstStyle/>
            <a:p>
              <a:r>
                <a:rPr lang="sv-SE" sz="1200" dirty="0"/>
                <a:t>3</a:t>
              </a:r>
            </a:p>
          </p:txBody>
        </p:sp>
        <p:sp>
          <p:nvSpPr>
            <p:cNvPr id="23" name="textruta 22">
              <a:extLst>
                <a:ext uri="{FF2B5EF4-FFF2-40B4-BE49-F238E27FC236}">
                  <a16:creationId xmlns:a16="http://schemas.microsoft.com/office/drawing/2014/main" id="{D8C8D385-E106-4230-9CBF-9903241443FC}"/>
                </a:ext>
              </a:extLst>
            </p:cNvPr>
            <p:cNvSpPr txBox="1"/>
            <p:nvPr/>
          </p:nvSpPr>
          <p:spPr>
            <a:xfrm>
              <a:off x="2717584" y="3014291"/>
              <a:ext cx="266420" cy="276999"/>
            </a:xfrm>
            <a:prstGeom prst="rect">
              <a:avLst/>
            </a:prstGeom>
            <a:noFill/>
          </p:spPr>
          <p:txBody>
            <a:bodyPr wrap="none" rtlCol="0">
              <a:spAutoFit/>
            </a:bodyPr>
            <a:lstStyle/>
            <a:p>
              <a:r>
                <a:rPr lang="sv-SE" sz="1200" dirty="0"/>
                <a:t>4</a:t>
              </a:r>
            </a:p>
          </p:txBody>
        </p:sp>
        <p:sp>
          <p:nvSpPr>
            <p:cNvPr id="24" name="textruta 23">
              <a:extLst>
                <a:ext uri="{FF2B5EF4-FFF2-40B4-BE49-F238E27FC236}">
                  <a16:creationId xmlns:a16="http://schemas.microsoft.com/office/drawing/2014/main" id="{C51DDBEF-F850-4432-AD8C-71C3228F5498}"/>
                </a:ext>
              </a:extLst>
            </p:cNvPr>
            <p:cNvSpPr txBox="1"/>
            <p:nvPr/>
          </p:nvSpPr>
          <p:spPr>
            <a:xfrm>
              <a:off x="3246896" y="3014291"/>
              <a:ext cx="263214" cy="276999"/>
            </a:xfrm>
            <a:prstGeom prst="rect">
              <a:avLst/>
            </a:prstGeom>
            <a:noFill/>
          </p:spPr>
          <p:txBody>
            <a:bodyPr wrap="none" rtlCol="0">
              <a:spAutoFit/>
            </a:bodyPr>
            <a:lstStyle/>
            <a:p>
              <a:r>
                <a:rPr lang="sv-SE" sz="1200" dirty="0"/>
                <a:t>5</a:t>
              </a:r>
            </a:p>
          </p:txBody>
        </p:sp>
        <p:sp>
          <p:nvSpPr>
            <p:cNvPr id="25" name="textruta 24">
              <a:extLst>
                <a:ext uri="{FF2B5EF4-FFF2-40B4-BE49-F238E27FC236}">
                  <a16:creationId xmlns:a16="http://schemas.microsoft.com/office/drawing/2014/main" id="{4967E635-2E18-4767-A9C9-DB5C4CEC2694}"/>
                </a:ext>
              </a:extLst>
            </p:cNvPr>
            <p:cNvSpPr txBox="1"/>
            <p:nvPr/>
          </p:nvSpPr>
          <p:spPr>
            <a:xfrm>
              <a:off x="3773002" y="3014291"/>
              <a:ext cx="263214" cy="276999"/>
            </a:xfrm>
            <a:prstGeom prst="rect">
              <a:avLst/>
            </a:prstGeom>
            <a:noFill/>
          </p:spPr>
          <p:txBody>
            <a:bodyPr wrap="none" rtlCol="0">
              <a:spAutoFit/>
            </a:bodyPr>
            <a:lstStyle/>
            <a:p>
              <a:r>
                <a:rPr lang="sv-SE" sz="1200" dirty="0"/>
                <a:t>6</a:t>
              </a:r>
            </a:p>
          </p:txBody>
        </p:sp>
        <p:sp>
          <p:nvSpPr>
            <p:cNvPr id="26" name="textruta 25">
              <a:extLst>
                <a:ext uri="{FF2B5EF4-FFF2-40B4-BE49-F238E27FC236}">
                  <a16:creationId xmlns:a16="http://schemas.microsoft.com/office/drawing/2014/main" id="{8250CAB6-4AEF-4ADF-90DA-AE24A753678A}"/>
                </a:ext>
              </a:extLst>
            </p:cNvPr>
            <p:cNvSpPr txBox="1"/>
            <p:nvPr/>
          </p:nvSpPr>
          <p:spPr>
            <a:xfrm>
              <a:off x="4299108" y="3014291"/>
              <a:ext cx="261610" cy="276999"/>
            </a:xfrm>
            <a:prstGeom prst="rect">
              <a:avLst/>
            </a:prstGeom>
            <a:noFill/>
          </p:spPr>
          <p:txBody>
            <a:bodyPr wrap="none" rtlCol="0">
              <a:spAutoFit/>
            </a:bodyPr>
            <a:lstStyle/>
            <a:p>
              <a:r>
                <a:rPr lang="sv-SE" sz="1200" dirty="0"/>
                <a:t>7</a:t>
              </a:r>
            </a:p>
          </p:txBody>
        </p:sp>
        <p:sp>
          <p:nvSpPr>
            <p:cNvPr id="27" name="textruta 26">
              <a:extLst>
                <a:ext uri="{FF2B5EF4-FFF2-40B4-BE49-F238E27FC236}">
                  <a16:creationId xmlns:a16="http://schemas.microsoft.com/office/drawing/2014/main" id="{9B09D925-D214-4543-8713-727D0AFC53F7}"/>
                </a:ext>
              </a:extLst>
            </p:cNvPr>
            <p:cNvSpPr txBox="1"/>
            <p:nvPr/>
          </p:nvSpPr>
          <p:spPr>
            <a:xfrm>
              <a:off x="4823610" y="3014291"/>
              <a:ext cx="263214" cy="276999"/>
            </a:xfrm>
            <a:prstGeom prst="rect">
              <a:avLst/>
            </a:prstGeom>
            <a:noFill/>
          </p:spPr>
          <p:txBody>
            <a:bodyPr wrap="none" rtlCol="0">
              <a:spAutoFit/>
            </a:bodyPr>
            <a:lstStyle/>
            <a:p>
              <a:r>
                <a:rPr lang="sv-SE" sz="1200" dirty="0"/>
                <a:t>8</a:t>
              </a:r>
            </a:p>
          </p:txBody>
        </p:sp>
        <p:sp>
          <p:nvSpPr>
            <p:cNvPr id="28" name="textruta 27">
              <a:extLst>
                <a:ext uri="{FF2B5EF4-FFF2-40B4-BE49-F238E27FC236}">
                  <a16:creationId xmlns:a16="http://schemas.microsoft.com/office/drawing/2014/main" id="{461484BA-9B2D-4430-9301-6D75F7E81C69}"/>
                </a:ext>
              </a:extLst>
            </p:cNvPr>
            <p:cNvSpPr txBox="1"/>
            <p:nvPr/>
          </p:nvSpPr>
          <p:spPr>
            <a:xfrm>
              <a:off x="5349713" y="3008197"/>
              <a:ext cx="263214" cy="276999"/>
            </a:xfrm>
            <a:prstGeom prst="rect">
              <a:avLst/>
            </a:prstGeom>
            <a:noFill/>
          </p:spPr>
          <p:txBody>
            <a:bodyPr wrap="none" rtlCol="0">
              <a:spAutoFit/>
            </a:bodyPr>
            <a:lstStyle/>
            <a:p>
              <a:r>
                <a:rPr lang="sv-SE" sz="1200" dirty="0"/>
                <a:t>9</a:t>
              </a:r>
            </a:p>
          </p:txBody>
        </p:sp>
        <p:sp>
          <p:nvSpPr>
            <p:cNvPr id="29" name="textruta 28">
              <a:extLst>
                <a:ext uri="{FF2B5EF4-FFF2-40B4-BE49-F238E27FC236}">
                  <a16:creationId xmlns:a16="http://schemas.microsoft.com/office/drawing/2014/main" id="{B725BD40-C619-4932-BC2F-17F029851284}"/>
                </a:ext>
              </a:extLst>
            </p:cNvPr>
            <p:cNvSpPr txBox="1"/>
            <p:nvPr/>
          </p:nvSpPr>
          <p:spPr>
            <a:xfrm>
              <a:off x="5846708" y="3014291"/>
              <a:ext cx="317716" cy="276999"/>
            </a:xfrm>
            <a:prstGeom prst="rect">
              <a:avLst/>
            </a:prstGeom>
            <a:noFill/>
          </p:spPr>
          <p:txBody>
            <a:bodyPr wrap="none" rtlCol="0">
              <a:spAutoFit/>
            </a:bodyPr>
            <a:lstStyle/>
            <a:p>
              <a:r>
                <a:rPr lang="sv-SE" sz="1200" dirty="0"/>
                <a:t>10</a:t>
              </a:r>
            </a:p>
          </p:txBody>
        </p:sp>
      </p:grpSp>
      <p:sp>
        <p:nvSpPr>
          <p:cNvPr id="3" name="textruta 2">
            <a:extLst>
              <a:ext uri="{FF2B5EF4-FFF2-40B4-BE49-F238E27FC236}">
                <a16:creationId xmlns:a16="http://schemas.microsoft.com/office/drawing/2014/main" id="{3B9DCC31-559D-4471-92DF-E8B314D71EF9}"/>
              </a:ext>
            </a:extLst>
          </p:cNvPr>
          <p:cNvSpPr txBox="1"/>
          <p:nvPr/>
        </p:nvSpPr>
        <p:spPr>
          <a:xfrm>
            <a:off x="2283564" y="2204470"/>
            <a:ext cx="962219" cy="576000"/>
          </a:xfrm>
          <a:prstGeom prst="rect">
            <a:avLst/>
          </a:prstGeom>
          <a:solidFill>
            <a:srgbClr val="FFFFFF">
              <a:alpha val="80000"/>
            </a:srgbClr>
          </a:solidFill>
        </p:spPr>
        <p:txBody>
          <a:bodyPr wrap="square" rtlCol="0">
            <a:noAutofit/>
          </a:bodyPr>
          <a:lstStyle/>
          <a:p>
            <a:pPr algn="ctr"/>
            <a:r>
              <a:rPr lang="sv-SE" sz="1400" dirty="0" err="1"/>
              <a:t>Detractors</a:t>
            </a:r>
            <a:r>
              <a:rPr lang="sv-SE" sz="1400" dirty="0"/>
              <a:t> </a:t>
            </a:r>
            <a:br>
              <a:rPr lang="sv-SE" sz="1400" dirty="0"/>
            </a:br>
            <a:r>
              <a:rPr lang="sv-SE" sz="2000" b="1" dirty="0"/>
              <a:t>10%</a:t>
            </a:r>
          </a:p>
        </p:txBody>
      </p:sp>
      <p:sp>
        <p:nvSpPr>
          <p:cNvPr id="30" name="textruta 29">
            <a:extLst>
              <a:ext uri="{FF2B5EF4-FFF2-40B4-BE49-F238E27FC236}">
                <a16:creationId xmlns:a16="http://schemas.microsoft.com/office/drawing/2014/main" id="{6A881B3E-E2D4-4D2D-A1A8-035C72525960}"/>
              </a:ext>
            </a:extLst>
          </p:cNvPr>
          <p:cNvSpPr txBox="1"/>
          <p:nvPr/>
        </p:nvSpPr>
        <p:spPr>
          <a:xfrm>
            <a:off x="4961248" y="2204470"/>
            <a:ext cx="828305" cy="615553"/>
          </a:xfrm>
          <a:prstGeom prst="rect">
            <a:avLst/>
          </a:prstGeom>
          <a:solidFill>
            <a:srgbClr val="FFFFFF">
              <a:alpha val="80000"/>
            </a:srgbClr>
          </a:solidFill>
        </p:spPr>
        <p:txBody>
          <a:bodyPr wrap="none" rtlCol="0">
            <a:spAutoFit/>
          </a:bodyPr>
          <a:lstStyle/>
          <a:p>
            <a:pPr algn="ctr"/>
            <a:r>
              <a:rPr lang="sv-SE" sz="1400" dirty="0"/>
              <a:t>Passives </a:t>
            </a:r>
            <a:br>
              <a:rPr lang="sv-SE" sz="1400" dirty="0"/>
            </a:br>
            <a:r>
              <a:rPr lang="sv-SE" sz="2000" b="1" dirty="0"/>
              <a:t>28%</a:t>
            </a:r>
            <a:endParaRPr lang="sv-SE" sz="1400" b="1" dirty="0"/>
          </a:p>
        </p:txBody>
      </p:sp>
      <p:sp>
        <p:nvSpPr>
          <p:cNvPr id="31" name="textruta 30">
            <a:extLst>
              <a:ext uri="{FF2B5EF4-FFF2-40B4-BE49-F238E27FC236}">
                <a16:creationId xmlns:a16="http://schemas.microsoft.com/office/drawing/2014/main" id="{2EB5D851-9EF5-4882-85FE-11DB8E35A6DF}"/>
              </a:ext>
            </a:extLst>
          </p:cNvPr>
          <p:cNvSpPr txBox="1"/>
          <p:nvPr/>
        </p:nvSpPr>
        <p:spPr>
          <a:xfrm>
            <a:off x="5877711" y="2204470"/>
            <a:ext cx="1320795" cy="615553"/>
          </a:xfrm>
          <a:prstGeom prst="rect">
            <a:avLst/>
          </a:prstGeom>
          <a:solidFill>
            <a:srgbClr val="FFFFFF">
              <a:alpha val="80000"/>
            </a:srgbClr>
          </a:solidFill>
        </p:spPr>
        <p:txBody>
          <a:bodyPr wrap="square" rtlCol="0">
            <a:spAutoFit/>
          </a:bodyPr>
          <a:lstStyle/>
          <a:p>
            <a:pPr algn="ctr"/>
            <a:r>
              <a:rPr lang="sv-SE" sz="1400" dirty="0" err="1"/>
              <a:t>Promoters</a:t>
            </a:r>
            <a:r>
              <a:rPr lang="sv-SE" sz="1400" dirty="0"/>
              <a:t> </a:t>
            </a:r>
            <a:br>
              <a:rPr lang="sv-SE" sz="1400" dirty="0"/>
            </a:br>
            <a:r>
              <a:rPr lang="sv-SE" sz="2000" b="1" dirty="0"/>
              <a:t>62%</a:t>
            </a:r>
          </a:p>
        </p:txBody>
      </p:sp>
      <p:sp>
        <p:nvSpPr>
          <p:cNvPr id="5" name="textruta 4">
            <a:extLst>
              <a:ext uri="{FF2B5EF4-FFF2-40B4-BE49-F238E27FC236}">
                <a16:creationId xmlns:a16="http://schemas.microsoft.com/office/drawing/2014/main" id="{A0DB3FD1-8C76-409F-B7C9-F897C51C83A2}"/>
              </a:ext>
            </a:extLst>
          </p:cNvPr>
          <p:cNvSpPr txBox="1"/>
          <p:nvPr/>
        </p:nvSpPr>
        <p:spPr>
          <a:xfrm>
            <a:off x="5907277" y="5218098"/>
            <a:ext cx="1866477" cy="738664"/>
          </a:xfrm>
          <a:prstGeom prst="rect">
            <a:avLst/>
          </a:prstGeom>
          <a:noFill/>
        </p:spPr>
        <p:txBody>
          <a:bodyPr wrap="square" rtlCol="0">
            <a:spAutoFit/>
          </a:bodyPr>
          <a:lstStyle/>
          <a:p>
            <a:r>
              <a:rPr lang="en-US" sz="1400" i="1" dirty="0">
                <a:latin typeface="Segoe UI Semibold" panose="020B0702040204020203" pitchFamily="34" charset="0"/>
                <a:cs typeface="Segoe UI Semibold" panose="020B0702040204020203" pitchFamily="34" charset="0"/>
              </a:rPr>
              <a:t>Tip!</a:t>
            </a:r>
            <a:r>
              <a:rPr lang="en-US" sz="1050" dirty="0">
                <a:cs typeface="Open Sans Light" panose="020B0306030504020204" pitchFamily="34" charset="0"/>
              </a:rPr>
              <a:t> </a:t>
            </a:r>
            <a:r>
              <a:rPr lang="en-US" sz="1400" i="1" dirty="0">
                <a:latin typeface="+mj-lt"/>
                <a:cs typeface="Segoe UI Semibold" panose="020B0702040204020203" pitchFamily="34" charset="0"/>
              </a:rPr>
              <a:t>Measure eNPS quarterly to analyze trends over time.</a:t>
            </a:r>
            <a:endParaRPr lang="sv-SE" sz="1400" i="1" dirty="0">
              <a:latin typeface="+mj-lt"/>
              <a:cs typeface="Segoe UI Semibold" panose="020B0702040204020203" pitchFamily="34" charset="0"/>
            </a:endParaRPr>
          </a:p>
        </p:txBody>
      </p:sp>
      <p:pic>
        <p:nvPicPr>
          <p:cNvPr id="32" name="Picture 2" descr="https://www.netigate.se/a/img/logo-grey.png">
            <a:extLst>
              <a:ext uri="{FF2B5EF4-FFF2-40B4-BE49-F238E27FC236}">
                <a16:creationId xmlns:a16="http://schemas.microsoft.com/office/drawing/2014/main" id="{2DD52913-628B-4ACE-A637-9F09A3502806}"/>
              </a:ext>
            </a:extLst>
          </p:cNvPr>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10524315" y="6412582"/>
            <a:ext cx="1454113" cy="308894"/>
          </a:xfrm>
          <a:prstGeom prst="rect">
            <a:avLst/>
          </a:prstGeom>
          <a:noFill/>
          <a:extLst>
            <a:ext uri="{909E8E84-426E-40DD-AFC4-6F175D3DCCD1}">
              <a14:hiddenFill xmlns:a14="http://schemas.microsoft.com/office/drawing/2010/main">
                <a:solidFill>
                  <a:srgbClr val="FFFFFF"/>
                </a:solidFill>
              </a14:hiddenFill>
            </a:ext>
          </a:extLst>
        </p:spPr>
      </p:pic>
      <p:pic>
        <p:nvPicPr>
          <p:cNvPr id="38" name="Bild 37" descr="Pil: medsols böj">
            <a:extLst>
              <a:ext uri="{FF2B5EF4-FFF2-40B4-BE49-F238E27FC236}">
                <a16:creationId xmlns:a16="http://schemas.microsoft.com/office/drawing/2014/main" id="{468E94CA-3EE5-4B58-BE9B-A19EE6B116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500000">
            <a:off x="7102372" y="913220"/>
            <a:ext cx="1193911" cy="1193911"/>
          </a:xfrm>
          <a:prstGeom prst="rect">
            <a:avLst/>
          </a:prstGeom>
        </p:spPr>
      </p:pic>
      <p:sp>
        <p:nvSpPr>
          <p:cNvPr id="34" name="textruta 4">
            <a:extLst>
              <a:ext uri="{FF2B5EF4-FFF2-40B4-BE49-F238E27FC236}">
                <a16:creationId xmlns:a16="http://schemas.microsoft.com/office/drawing/2014/main" id="{ED986E50-8E4C-40CD-BD32-ACA43238E9B9}"/>
              </a:ext>
            </a:extLst>
          </p:cNvPr>
          <p:cNvSpPr txBox="1">
            <a:spLocks noChangeArrowheads="1"/>
          </p:cNvSpPr>
          <p:nvPr/>
        </p:nvSpPr>
        <p:spPr bwMode="auto">
          <a:xfrm>
            <a:off x="5944023" y="3637139"/>
            <a:ext cx="22123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Open Sans Light" panose="020B03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Light" panose="020B03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Light" panose="020B03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9pPr>
          </a:lstStyle>
          <a:p>
            <a:pPr eaLnBrk="1" hangingPunct="1">
              <a:spcBef>
                <a:spcPct val="0"/>
              </a:spcBef>
              <a:buFontTx/>
              <a:buNone/>
              <a:defRPr/>
            </a:pPr>
            <a:r>
              <a:rPr lang="sv-SE" altLang="sv-SE" sz="2400" b="1" dirty="0">
                <a:latin typeface="Segoe UI Semibold" panose="020B0702040204020203" pitchFamily="34" charset="0"/>
                <a:cs typeface="Segoe UI Semibold" panose="020B0702040204020203" pitchFamily="34" charset="0"/>
              </a:rPr>
              <a:t>eNPS</a:t>
            </a:r>
            <a:r>
              <a:rPr lang="sv-SE" altLang="sv-SE" sz="2400" dirty="0">
                <a:latin typeface="+mn-lt"/>
              </a:rPr>
              <a:t> = </a:t>
            </a:r>
            <a:br>
              <a:rPr lang="sv-SE" altLang="sv-SE" sz="2400" dirty="0">
                <a:latin typeface="+mn-lt"/>
              </a:rPr>
            </a:br>
            <a:r>
              <a:rPr lang="sv-SE" altLang="sv-SE" sz="1600" b="1" dirty="0" err="1">
                <a:solidFill>
                  <a:srgbClr val="69B878"/>
                </a:solidFill>
                <a:latin typeface="+mn-lt"/>
              </a:rPr>
              <a:t>Promoters</a:t>
            </a:r>
            <a:r>
              <a:rPr lang="sv-SE" altLang="sv-SE" sz="1600" b="1" dirty="0">
                <a:solidFill>
                  <a:srgbClr val="69B878"/>
                </a:solidFill>
                <a:latin typeface="+mn-lt"/>
              </a:rPr>
              <a:t> (%) </a:t>
            </a:r>
          </a:p>
          <a:p>
            <a:pPr eaLnBrk="1" hangingPunct="1">
              <a:spcBef>
                <a:spcPct val="0"/>
              </a:spcBef>
              <a:buFontTx/>
              <a:buNone/>
              <a:defRPr/>
            </a:pPr>
            <a:r>
              <a:rPr lang="sv-SE" altLang="sv-SE" sz="1600" b="1" dirty="0">
                <a:latin typeface="+mn-lt"/>
              </a:rPr>
              <a:t>– </a:t>
            </a:r>
            <a:r>
              <a:rPr lang="sv-SE" altLang="sv-SE" sz="1600" b="1" dirty="0" err="1">
                <a:solidFill>
                  <a:srgbClr val="E56F6F"/>
                </a:solidFill>
                <a:latin typeface="+mn-lt"/>
              </a:rPr>
              <a:t>Detractors</a:t>
            </a:r>
            <a:r>
              <a:rPr lang="sv-SE" altLang="sv-SE" sz="1600" b="1" dirty="0">
                <a:solidFill>
                  <a:srgbClr val="E56F6F"/>
                </a:solidFill>
                <a:latin typeface="+mn-lt"/>
              </a:rPr>
              <a:t> (%)</a:t>
            </a:r>
          </a:p>
        </p:txBody>
      </p:sp>
      <p:graphicFrame>
        <p:nvGraphicFramePr>
          <p:cNvPr id="35" name="Diagram 34">
            <a:extLst>
              <a:ext uri="{FF2B5EF4-FFF2-40B4-BE49-F238E27FC236}">
                <a16:creationId xmlns:a16="http://schemas.microsoft.com/office/drawing/2014/main" id="{FC9A18ED-3122-4EBA-9194-AF084CAE1DA4}"/>
              </a:ext>
            </a:extLst>
          </p:cNvPr>
          <p:cNvGraphicFramePr>
            <a:graphicFrameLocks/>
          </p:cNvGraphicFramePr>
          <p:nvPr>
            <p:extLst>
              <p:ext uri="{D42A27DB-BD31-4B8C-83A1-F6EECF244321}">
                <p14:modId xmlns:p14="http://schemas.microsoft.com/office/powerpoint/2010/main" val="1295364348"/>
              </p:ext>
            </p:extLst>
          </p:nvPr>
        </p:nvGraphicFramePr>
        <p:xfrm>
          <a:off x="370356" y="3392263"/>
          <a:ext cx="5436887" cy="2940788"/>
        </p:xfrm>
        <a:graphic>
          <a:graphicData uri="http://schemas.openxmlformats.org/drawingml/2006/chart">
            <c:chart xmlns:c="http://schemas.openxmlformats.org/drawingml/2006/chart" xmlns:r="http://schemas.openxmlformats.org/officeDocument/2006/relationships" r:id="rId7"/>
          </a:graphicData>
        </a:graphic>
      </p:graphicFrame>
      <p:sp>
        <p:nvSpPr>
          <p:cNvPr id="36" name="Rektangel: rundade hörn 35">
            <a:extLst>
              <a:ext uri="{FF2B5EF4-FFF2-40B4-BE49-F238E27FC236}">
                <a16:creationId xmlns:a16="http://schemas.microsoft.com/office/drawing/2014/main" id="{659D2ADF-580E-4C55-9A60-C779F0578EA2}"/>
              </a:ext>
            </a:extLst>
          </p:cNvPr>
          <p:cNvSpPr/>
          <p:nvPr/>
        </p:nvSpPr>
        <p:spPr>
          <a:xfrm>
            <a:off x="8505340" y="414868"/>
            <a:ext cx="3363752" cy="5782732"/>
          </a:xfrm>
          <a:prstGeom prst="roundRect">
            <a:avLst/>
          </a:prstGeom>
          <a:solidFill>
            <a:srgbClr val="FFFFFF">
              <a:alpha val="89804"/>
            </a:srgbClr>
          </a:solidFill>
        </p:spPr>
        <p:txBody>
          <a:bodyPr wrap="square">
            <a:noAutofit/>
          </a:bodyPr>
          <a:lstStyle/>
          <a:p>
            <a:pPr>
              <a:spcAft>
                <a:spcPts val="1200"/>
              </a:spcAft>
            </a:pPr>
            <a:r>
              <a:rPr lang="en-GB" b="1" dirty="0">
                <a:latin typeface="Segoe UI Semibold" panose="020B0702040204020203" pitchFamily="34" charset="0"/>
                <a:cs typeface="Segoe UI Semibold" panose="020B0702040204020203" pitchFamily="34" charset="0"/>
              </a:rPr>
              <a:t>How does the eNPS work?</a:t>
            </a:r>
          </a:p>
          <a:p>
            <a:pPr>
              <a:spcAft>
                <a:spcPts val="600"/>
              </a:spcAft>
            </a:pPr>
            <a:r>
              <a:rPr lang="en-GB" altLang="sv-SE" sz="1050" dirty="0">
                <a:cs typeface="Open Sans Light" panose="020B0306030504020204" pitchFamily="34" charset="0"/>
              </a:rPr>
              <a:t>Employee Net Promoter Score (eNPS) is a measurement for employee loyalty (Based on NPS score developed by Fred Reichheld, Bain &amp; Co and Satmetrix.). The eNPS score provides you with a measurement (eNPS) on how loyal your employees are and the score is based on the following question: </a:t>
            </a:r>
            <a:r>
              <a:rPr lang="en-GB" altLang="sv-SE" sz="1050" i="1" dirty="0">
                <a:cs typeface="Open Sans Light" panose="020B0306030504020204" pitchFamily="34" charset="0"/>
              </a:rPr>
              <a:t>"How likely is it that you would recommend your employer to a friend or acquaintance?”</a:t>
            </a:r>
          </a:p>
          <a:p>
            <a:pPr>
              <a:spcAft>
                <a:spcPts val="600"/>
              </a:spcAft>
            </a:pPr>
            <a:r>
              <a:rPr lang="en-GB" altLang="sv-SE" sz="1050" dirty="0">
                <a:cs typeface="Open Sans Light" panose="020B0306030504020204" pitchFamily="34" charset="0"/>
              </a:rPr>
              <a:t>The eNPS score is calculated by subtracting the percentage of promoters (answer 9 &amp; 10) with the percentage of detractors (answer 0-6). The score has a scale from -100 (min) to 100 (max).</a:t>
            </a:r>
          </a:p>
        </p:txBody>
      </p:sp>
      <p:grpSp>
        <p:nvGrpSpPr>
          <p:cNvPr id="37" name="Grupp 36">
            <a:extLst>
              <a:ext uri="{FF2B5EF4-FFF2-40B4-BE49-F238E27FC236}">
                <a16:creationId xmlns:a16="http://schemas.microsoft.com/office/drawing/2014/main" id="{FBF565C3-E105-4B0F-AE09-BCB75C5B4412}"/>
              </a:ext>
            </a:extLst>
          </p:cNvPr>
          <p:cNvGrpSpPr/>
          <p:nvPr/>
        </p:nvGrpSpPr>
        <p:grpSpPr>
          <a:xfrm>
            <a:off x="8726379" y="3300232"/>
            <a:ext cx="2921673" cy="2611439"/>
            <a:chOff x="8262824" y="3283132"/>
            <a:chExt cx="3100387" cy="2611439"/>
          </a:xfrm>
        </p:grpSpPr>
        <p:sp>
          <p:nvSpPr>
            <p:cNvPr id="39" name="Rounded Rectangle 6">
              <a:extLst>
                <a:ext uri="{FF2B5EF4-FFF2-40B4-BE49-F238E27FC236}">
                  <a16:creationId xmlns:a16="http://schemas.microsoft.com/office/drawing/2014/main" id="{9FFB1D8E-1010-408F-A565-3FD00B54AF06}"/>
                </a:ext>
              </a:extLst>
            </p:cNvPr>
            <p:cNvSpPr/>
            <p:nvPr/>
          </p:nvSpPr>
          <p:spPr bwMode="auto">
            <a:xfrm>
              <a:off x="8264411" y="3283132"/>
              <a:ext cx="3092450" cy="787400"/>
            </a:xfrm>
            <a:prstGeom prst="roundRect">
              <a:avLst/>
            </a:prstGeom>
            <a:solidFill>
              <a:srgbClr val="E56F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latin typeface="Segoe UI Semibold" panose="020B0702040204020203" pitchFamily="34" charset="0"/>
                  <a:ea typeface="Open Sans" panose="020B0606030504020204" pitchFamily="34" charset="0"/>
                  <a:cs typeface="Segoe UI Semibold" panose="020B0702040204020203" pitchFamily="34" charset="0"/>
                </a:rPr>
                <a:t>0-6 = Detractors</a:t>
              </a:r>
              <a:br>
                <a:rPr lang="en-GB" sz="1200" dirty="0">
                  <a:solidFill>
                    <a:schemeClr val="tx1"/>
                  </a:solidFill>
                  <a:ea typeface="Open Sans" panose="020B0606030504020204" pitchFamily="34" charset="0"/>
                  <a:cs typeface="Segoe UI Light" panose="020B0502040204020203" pitchFamily="34" charset="0"/>
                </a:rPr>
              </a:br>
              <a:r>
                <a:rPr lang="en-GB" sz="900" dirty="0">
                  <a:solidFill>
                    <a:schemeClr val="tx1"/>
                  </a:solidFill>
                  <a:ea typeface="Open Sans Light" panose="020B0306030504020204" pitchFamily="34" charset="0"/>
                  <a:cs typeface="Segoe UI Light" panose="020B0502040204020203" pitchFamily="34" charset="0"/>
                </a:rPr>
                <a:t>Are not very satisfied with you as an employer. Actions to prevent negative word of mouth are required.</a:t>
              </a:r>
              <a:endParaRPr lang="en-GB" sz="1000" dirty="0">
                <a:solidFill>
                  <a:schemeClr val="tx1"/>
                </a:solidFill>
                <a:ea typeface="Open Sans" panose="020B0606030504020204" pitchFamily="34" charset="0"/>
                <a:cs typeface="Segoe UI Light" panose="020B0502040204020203" pitchFamily="34" charset="0"/>
              </a:endParaRPr>
            </a:p>
          </p:txBody>
        </p:sp>
        <p:sp>
          <p:nvSpPr>
            <p:cNvPr id="40" name="Rounded Rectangle 7">
              <a:extLst>
                <a:ext uri="{FF2B5EF4-FFF2-40B4-BE49-F238E27FC236}">
                  <a16:creationId xmlns:a16="http://schemas.microsoft.com/office/drawing/2014/main" id="{7351B7BE-4538-4EA7-A1D0-4B97947BE273}"/>
                </a:ext>
              </a:extLst>
            </p:cNvPr>
            <p:cNvSpPr/>
            <p:nvPr/>
          </p:nvSpPr>
          <p:spPr bwMode="auto">
            <a:xfrm>
              <a:off x="8269174" y="4192771"/>
              <a:ext cx="3094037" cy="787400"/>
            </a:xfrm>
            <a:prstGeom prst="roundRect">
              <a:avLst/>
            </a:prstGeom>
            <a:solidFill>
              <a:srgbClr val="FFDB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solidFill>
                    <a:schemeClr val="tx1"/>
                  </a:solidFill>
                  <a:latin typeface="Segoe UI Semibold" panose="020B0702040204020203" pitchFamily="34" charset="0"/>
                  <a:ea typeface="Open Sans" panose="020B0606030504020204" pitchFamily="34" charset="0"/>
                  <a:cs typeface="Segoe UI Semibold" panose="020B0702040204020203" pitchFamily="34" charset="0"/>
                </a:rPr>
                <a:t>7-8 = Passives</a:t>
              </a:r>
            </a:p>
            <a:p>
              <a:pPr algn="ctr">
                <a:spcAft>
                  <a:spcPts val="600"/>
                </a:spcAft>
                <a:defRPr/>
              </a:pPr>
              <a:r>
                <a:rPr lang="en-GB" sz="900" dirty="0">
                  <a:solidFill>
                    <a:schemeClr val="tx1"/>
                  </a:solidFill>
                  <a:ea typeface="Open Sans Light" panose="020B0306030504020204" pitchFamily="34" charset="0"/>
                  <a:cs typeface="Segoe UI Light" panose="020B0502040204020203" pitchFamily="34" charset="0"/>
                </a:rPr>
                <a:t>There is a risk of passives being accessible to competitive offers from other employers. </a:t>
              </a:r>
            </a:p>
          </p:txBody>
        </p:sp>
        <p:sp>
          <p:nvSpPr>
            <p:cNvPr id="41" name="Rounded Rectangle 8">
              <a:extLst>
                <a:ext uri="{FF2B5EF4-FFF2-40B4-BE49-F238E27FC236}">
                  <a16:creationId xmlns:a16="http://schemas.microsoft.com/office/drawing/2014/main" id="{E3990245-B07A-46EB-98E1-ED4E39D0E5F1}"/>
                </a:ext>
              </a:extLst>
            </p:cNvPr>
            <p:cNvSpPr/>
            <p:nvPr/>
          </p:nvSpPr>
          <p:spPr bwMode="auto">
            <a:xfrm>
              <a:off x="8262824" y="5107171"/>
              <a:ext cx="3094037" cy="787400"/>
            </a:xfrm>
            <a:prstGeom prst="roundRect">
              <a:avLst/>
            </a:prstGeom>
            <a:solidFill>
              <a:srgbClr val="69B8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400" dirty="0">
                  <a:solidFill>
                    <a:schemeClr val="tx1"/>
                  </a:solidFill>
                  <a:latin typeface="Segoe UI Semibold" panose="020B0702040204020203" pitchFamily="34" charset="0"/>
                  <a:ea typeface="Open Sans" panose="020B0606030504020204" pitchFamily="34" charset="0"/>
                  <a:cs typeface="Segoe UI Semibold" panose="020B0702040204020203" pitchFamily="34" charset="0"/>
                </a:rPr>
                <a:t>9-10 = Promoters</a:t>
              </a:r>
            </a:p>
            <a:p>
              <a:pPr algn="ctr">
                <a:spcAft>
                  <a:spcPts val="600"/>
                </a:spcAft>
                <a:defRPr/>
              </a:pPr>
              <a:r>
                <a:rPr lang="en-GB" sz="900" dirty="0">
                  <a:solidFill>
                    <a:schemeClr val="tx1"/>
                  </a:solidFill>
                  <a:ea typeface="Open Sans Light" panose="020B0306030504020204" pitchFamily="34" charset="0"/>
                  <a:cs typeface="Segoe UI Light" panose="020B0502040204020203" pitchFamily="34" charset="0"/>
                </a:rPr>
                <a:t>Loyal employees who spread positive messages about you as an employer</a:t>
              </a:r>
            </a:p>
          </p:txBody>
        </p:sp>
      </p:grpSp>
      <p:pic>
        <p:nvPicPr>
          <p:cNvPr id="42" name="Bild 41" descr="Skrattande ansikte utan fyllning">
            <a:extLst>
              <a:ext uri="{FF2B5EF4-FFF2-40B4-BE49-F238E27FC236}">
                <a16:creationId xmlns:a16="http://schemas.microsoft.com/office/drawing/2014/main" id="{345E52D7-CBDC-4781-A019-95ACEE1C472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6588" y="5175136"/>
            <a:ext cx="324000" cy="324000"/>
          </a:xfrm>
          <a:prstGeom prst="rect">
            <a:avLst/>
          </a:prstGeom>
        </p:spPr>
      </p:pic>
      <p:pic>
        <p:nvPicPr>
          <p:cNvPr id="43" name="Bild 42" descr="Neutralt ansikte utan fyllning">
            <a:extLst>
              <a:ext uri="{FF2B5EF4-FFF2-40B4-BE49-F238E27FC236}">
                <a16:creationId xmlns:a16="http://schemas.microsoft.com/office/drawing/2014/main" id="{04538D70-AF38-43E6-8FA8-1508F3B44F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6588" y="4213075"/>
            <a:ext cx="324000" cy="324000"/>
          </a:xfrm>
          <a:prstGeom prst="rect">
            <a:avLst/>
          </a:prstGeom>
        </p:spPr>
      </p:pic>
      <p:pic>
        <p:nvPicPr>
          <p:cNvPr id="44" name="Bild 43" descr="Ledset ansikte utan fyllning">
            <a:extLst>
              <a:ext uri="{FF2B5EF4-FFF2-40B4-BE49-F238E27FC236}">
                <a16:creationId xmlns:a16="http://schemas.microsoft.com/office/drawing/2014/main" id="{54D0EA25-7B49-4CDF-A6F7-D67E93AB480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266588" y="3336529"/>
            <a:ext cx="324000" cy="324000"/>
          </a:xfrm>
          <a:prstGeom prst="rect">
            <a:avLst/>
          </a:prstGeom>
        </p:spPr>
      </p:pic>
    </p:spTree>
    <p:extLst>
      <p:ext uri="{BB962C8B-B14F-4D97-AF65-F5344CB8AC3E}">
        <p14:creationId xmlns:p14="http://schemas.microsoft.com/office/powerpoint/2010/main" val="1648725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a:extLst>
              <a:ext uri="{FF2B5EF4-FFF2-40B4-BE49-F238E27FC236}">
                <a16:creationId xmlns:a16="http://schemas.microsoft.com/office/drawing/2014/main" id="{DC0B2E59-79D1-4A9F-83A0-F334C876A777}"/>
              </a:ext>
            </a:extLst>
          </p:cNvPr>
          <p:cNvGraphicFramePr>
            <a:graphicFrameLocks/>
          </p:cNvGraphicFramePr>
          <p:nvPr>
            <p:extLst>
              <p:ext uri="{D42A27DB-BD31-4B8C-83A1-F6EECF244321}">
                <p14:modId xmlns:p14="http://schemas.microsoft.com/office/powerpoint/2010/main" val="1790463175"/>
              </p:ext>
            </p:extLst>
          </p:nvPr>
        </p:nvGraphicFramePr>
        <p:xfrm>
          <a:off x="504041" y="2164912"/>
          <a:ext cx="11103759" cy="3329075"/>
        </p:xfrm>
        <a:graphic>
          <a:graphicData uri="http://schemas.openxmlformats.org/drawingml/2006/chart">
            <c:chart xmlns:c="http://schemas.openxmlformats.org/drawingml/2006/chart" xmlns:r="http://schemas.openxmlformats.org/officeDocument/2006/relationships" r:id="rId3"/>
          </a:graphicData>
        </a:graphic>
      </p:graphicFrame>
      <p:sp>
        <p:nvSpPr>
          <p:cNvPr id="2" name="Rektangel: rundade hörn 1">
            <a:extLst>
              <a:ext uri="{FF2B5EF4-FFF2-40B4-BE49-F238E27FC236}">
                <a16:creationId xmlns:a16="http://schemas.microsoft.com/office/drawing/2014/main" id="{FB0A02A0-8BC4-4910-9286-3B0117255F0B}"/>
              </a:ext>
            </a:extLst>
          </p:cNvPr>
          <p:cNvSpPr/>
          <p:nvPr/>
        </p:nvSpPr>
        <p:spPr>
          <a:xfrm>
            <a:off x="-185981" y="309966"/>
            <a:ext cx="3856281"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t>Overall </a:t>
            </a:r>
            <a:r>
              <a:rPr lang="sv-SE" sz="3200" dirty="0" err="1"/>
              <a:t>results</a:t>
            </a:r>
            <a:endParaRPr lang="sv-SE" sz="3200" dirty="0"/>
          </a:p>
        </p:txBody>
      </p:sp>
      <p:sp>
        <p:nvSpPr>
          <p:cNvPr id="10" name="textruta 9">
            <a:extLst>
              <a:ext uri="{FF2B5EF4-FFF2-40B4-BE49-F238E27FC236}">
                <a16:creationId xmlns:a16="http://schemas.microsoft.com/office/drawing/2014/main" id="{02ED0363-406D-4184-B64D-1DC0B48952E9}"/>
              </a:ext>
            </a:extLst>
          </p:cNvPr>
          <p:cNvSpPr txBox="1"/>
          <p:nvPr/>
        </p:nvSpPr>
        <p:spPr>
          <a:xfrm>
            <a:off x="504041" y="1190145"/>
            <a:ext cx="11205359" cy="584775"/>
          </a:xfrm>
          <a:prstGeom prst="rect">
            <a:avLst/>
          </a:prstGeom>
          <a:noFill/>
        </p:spPr>
        <p:txBody>
          <a:bodyPr wrap="square">
            <a:spAutoFit/>
          </a:bodyPr>
          <a:lstStyle/>
          <a:p>
            <a:pPr>
              <a:defRPr/>
            </a:pPr>
            <a:r>
              <a:rPr lang="en-US" sz="1600" dirty="0">
                <a:cs typeface="Segoe UI Light" panose="020B0502040204020203" pitchFamily="34" charset="0"/>
              </a:rPr>
              <a:t>Get an overview of how you perform by </a:t>
            </a:r>
            <a:r>
              <a:rPr lang="en-US" sz="1600" dirty="0" err="1">
                <a:cs typeface="Segoe UI Light" panose="020B0502040204020203" pitchFamily="34" charset="0"/>
              </a:rPr>
              <a:t>analysing</a:t>
            </a:r>
            <a:r>
              <a:rPr lang="en-US" sz="1600" dirty="0">
                <a:cs typeface="Segoe UI Light" panose="020B0502040204020203" pitchFamily="34" charset="0"/>
              </a:rPr>
              <a:t> the overall results for the main question areas of the survey. The results can be compared over time and possibly with </a:t>
            </a:r>
            <a:r>
              <a:rPr lang="en-US" sz="1600" dirty="0" err="1">
                <a:cs typeface="Segoe UI Light" panose="020B0502040204020203" pitchFamily="34" charset="0"/>
              </a:rPr>
              <a:t>Netigate's</a:t>
            </a:r>
            <a:r>
              <a:rPr lang="en-US" sz="1600" dirty="0">
                <a:cs typeface="Segoe UI Light" panose="020B0502040204020203" pitchFamily="34" charset="0"/>
              </a:rPr>
              <a:t> benchmark to get a clear picture of the current situation. </a:t>
            </a:r>
            <a:endParaRPr lang="sv-SE" sz="1600" dirty="0">
              <a:latin typeface="+mj-lt"/>
            </a:endParaRPr>
          </a:p>
        </p:txBody>
      </p:sp>
      <p:grpSp>
        <p:nvGrpSpPr>
          <p:cNvPr id="5" name="Grupp 4">
            <a:extLst>
              <a:ext uri="{FF2B5EF4-FFF2-40B4-BE49-F238E27FC236}">
                <a16:creationId xmlns:a16="http://schemas.microsoft.com/office/drawing/2014/main" id="{514FBC54-061E-4566-A1F0-59ED6C47268A}"/>
              </a:ext>
            </a:extLst>
          </p:cNvPr>
          <p:cNvGrpSpPr/>
          <p:nvPr/>
        </p:nvGrpSpPr>
        <p:grpSpPr>
          <a:xfrm>
            <a:off x="1022350" y="5441336"/>
            <a:ext cx="10479505" cy="624373"/>
            <a:chOff x="926099" y="5348036"/>
            <a:chExt cx="10479505" cy="624373"/>
          </a:xfrm>
        </p:grpSpPr>
        <p:sp>
          <p:nvSpPr>
            <p:cNvPr id="4" name="Rektangel 3">
              <a:extLst>
                <a:ext uri="{FF2B5EF4-FFF2-40B4-BE49-F238E27FC236}">
                  <a16:creationId xmlns:a16="http://schemas.microsoft.com/office/drawing/2014/main" id="{3138EB8C-B19D-4B9C-B436-5E2D03240169}"/>
                </a:ext>
              </a:extLst>
            </p:cNvPr>
            <p:cNvSpPr/>
            <p:nvPr/>
          </p:nvSpPr>
          <p:spPr>
            <a:xfrm>
              <a:off x="926099" y="5348036"/>
              <a:ext cx="10479505" cy="624373"/>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74BD9B47-6E41-4888-B954-D5DA631C46B7}"/>
                </a:ext>
              </a:extLst>
            </p:cNvPr>
            <p:cNvPicPr>
              <a:picLocks noChangeAspect="1"/>
            </p:cNvPicPr>
            <p:nvPr/>
          </p:nvPicPr>
          <p:blipFill>
            <a:blip r:embed="rId4">
              <a:clrChange>
                <a:clrFrom>
                  <a:srgbClr val="FFFFFF"/>
                </a:clrFrom>
                <a:clrTo>
                  <a:srgbClr val="FFFFFF">
                    <a:alpha val="0"/>
                  </a:srgbClr>
                </a:clrTo>
              </a:clrChange>
              <a:biLevel thresh="75000"/>
              <a:extLst>
                <a:ext uri="{28A0092B-C50C-407E-A947-70E740481C1C}">
                  <a14:useLocalDpi xmlns:a14="http://schemas.microsoft.com/office/drawing/2010/main" val="0"/>
                </a:ext>
              </a:extLst>
            </a:blip>
            <a:stretch>
              <a:fillRect/>
            </a:stretch>
          </p:blipFill>
          <p:spPr>
            <a:xfrm>
              <a:off x="1354457" y="5396409"/>
              <a:ext cx="515534" cy="504000"/>
            </a:xfrm>
            <a:prstGeom prst="rect">
              <a:avLst/>
            </a:prstGeom>
          </p:spPr>
        </p:pic>
        <p:pic>
          <p:nvPicPr>
            <p:cNvPr id="12" name="Bildobjekt 11">
              <a:extLst>
                <a:ext uri="{FF2B5EF4-FFF2-40B4-BE49-F238E27FC236}">
                  <a16:creationId xmlns:a16="http://schemas.microsoft.com/office/drawing/2014/main" id="{599A99C5-30A2-4BF0-BA7B-191B80F89F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2986" y="5396409"/>
              <a:ext cx="558107" cy="558107"/>
            </a:xfrm>
            <a:prstGeom prst="rect">
              <a:avLst/>
            </a:prstGeom>
          </p:spPr>
        </p:pic>
        <p:sp>
          <p:nvSpPr>
            <p:cNvPr id="17" name="Shape 1640">
              <a:extLst>
                <a:ext uri="{FF2B5EF4-FFF2-40B4-BE49-F238E27FC236}">
                  <a16:creationId xmlns:a16="http://schemas.microsoft.com/office/drawing/2014/main" id="{49CB7665-38AB-4732-9D04-FA300F2AF479}"/>
                </a:ext>
              </a:extLst>
            </p:cNvPr>
            <p:cNvSpPr/>
            <p:nvPr/>
          </p:nvSpPr>
          <p:spPr>
            <a:xfrm>
              <a:off x="10538948" y="5396409"/>
              <a:ext cx="399551" cy="475408"/>
            </a:xfrm>
            <a:custGeom>
              <a:avLst/>
              <a:gdLst/>
              <a:ahLst/>
              <a:cxnLst>
                <a:cxn ang="0">
                  <a:pos x="wd2" y="hd2"/>
                </a:cxn>
                <a:cxn ang="5400000">
                  <a:pos x="wd2" y="hd2"/>
                </a:cxn>
                <a:cxn ang="10800000">
                  <a:pos x="wd2" y="hd2"/>
                </a:cxn>
                <a:cxn ang="16200000">
                  <a:pos x="wd2" y="hd2"/>
                </a:cxn>
              </a:cxnLst>
              <a:rect l="0" t="0" r="r" b="b"/>
              <a:pathLst>
                <a:path w="21600" h="21600" extrusionOk="0">
                  <a:moveTo>
                    <a:pt x="21600" y="8153"/>
                  </a:moveTo>
                  <a:cubicBezTo>
                    <a:pt x="21600" y="9045"/>
                    <a:pt x="20908" y="9771"/>
                    <a:pt x="20057" y="9771"/>
                  </a:cubicBezTo>
                  <a:lnTo>
                    <a:pt x="20057" y="15459"/>
                  </a:lnTo>
                  <a:cubicBezTo>
                    <a:pt x="19971" y="15973"/>
                    <a:pt x="19567" y="16351"/>
                    <a:pt x="19033" y="16351"/>
                  </a:cubicBezTo>
                  <a:cubicBezTo>
                    <a:pt x="18875" y="16351"/>
                    <a:pt x="18673" y="16306"/>
                    <a:pt x="18543" y="16230"/>
                  </a:cubicBezTo>
                  <a:cubicBezTo>
                    <a:pt x="18543" y="16230"/>
                    <a:pt x="18514" y="16185"/>
                    <a:pt x="18471" y="16185"/>
                  </a:cubicBezTo>
                  <a:cubicBezTo>
                    <a:pt x="18428" y="16139"/>
                    <a:pt x="18385" y="16094"/>
                    <a:pt x="18341" y="16094"/>
                  </a:cubicBezTo>
                  <a:cubicBezTo>
                    <a:pt x="16193" y="14264"/>
                    <a:pt x="13554" y="11829"/>
                    <a:pt x="9531" y="11435"/>
                  </a:cubicBezTo>
                  <a:cubicBezTo>
                    <a:pt x="9286" y="11405"/>
                    <a:pt x="8882" y="11405"/>
                    <a:pt x="8479" y="11405"/>
                  </a:cubicBezTo>
                  <a:lnTo>
                    <a:pt x="9401" y="17334"/>
                  </a:lnTo>
                  <a:lnTo>
                    <a:pt x="10266" y="17198"/>
                  </a:lnTo>
                  <a:lnTo>
                    <a:pt x="10512" y="18998"/>
                  </a:lnTo>
                  <a:lnTo>
                    <a:pt x="9618" y="19119"/>
                  </a:lnTo>
                  <a:lnTo>
                    <a:pt x="9819" y="21010"/>
                  </a:lnTo>
                  <a:lnTo>
                    <a:pt x="5422" y="21600"/>
                  </a:lnTo>
                  <a:lnTo>
                    <a:pt x="3951" y="11435"/>
                  </a:lnTo>
                  <a:lnTo>
                    <a:pt x="3302" y="11435"/>
                  </a:lnTo>
                  <a:cubicBezTo>
                    <a:pt x="3215" y="11435"/>
                    <a:pt x="3187" y="11435"/>
                    <a:pt x="3100" y="11435"/>
                  </a:cubicBezTo>
                  <a:cubicBezTo>
                    <a:pt x="3100" y="11435"/>
                    <a:pt x="3100" y="11435"/>
                    <a:pt x="3057" y="11435"/>
                  </a:cubicBezTo>
                  <a:cubicBezTo>
                    <a:pt x="1355" y="11435"/>
                    <a:pt x="0" y="9998"/>
                    <a:pt x="0" y="8244"/>
                  </a:cubicBezTo>
                  <a:cubicBezTo>
                    <a:pt x="0" y="6504"/>
                    <a:pt x="1384" y="5037"/>
                    <a:pt x="3057" y="5037"/>
                  </a:cubicBezTo>
                  <a:cubicBezTo>
                    <a:pt x="3057" y="5037"/>
                    <a:pt x="3057" y="5037"/>
                    <a:pt x="3100" y="5037"/>
                  </a:cubicBezTo>
                  <a:cubicBezTo>
                    <a:pt x="3187" y="5037"/>
                    <a:pt x="3215" y="5037"/>
                    <a:pt x="3302" y="5037"/>
                  </a:cubicBezTo>
                  <a:lnTo>
                    <a:pt x="8479" y="5037"/>
                  </a:lnTo>
                  <a:cubicBezTo>
                    <a:pt x="12862" y="5037"/>
                    <a:pt x="15775" y="2481"/>
                    <a:pt x="18139" y="514"/>
                  </a:cubicBezTo>
                  <a:cubicBezTo>
                    <a:pt x="18298" y="212"/>
                    <a:pt x="18630" y="0"/>
                    <a:pt x="19033" y="0"/>
                  </a:cubicBezTo>
                  <a:cubicBezTo>
                    <a:pt x="19567" y="0"/>
                    <a:pt x="20014" y="424"/>
                    <a:pt x="20057" y="983"/>
                  </a:cubicBezTo>
                  <a:lnTo>
                    <a:pt x="20057" y="6701"/>
                  </a:lnTo>
                  <a:cubicBezTo>
                    <a:pt x="20908" y="6580"/>
                    <a:pt x="21600" y="7261"/>
                    <a:pt x="21600" y="8153"/>
                  </a:cubicBezTo>
                  <a:close/>
                  <a:moveTo>
                    <a:pt x="18543" y="2133"/>
                  </a:moveTo>
                  <a:cubicBezTo>
                    <a:pt x="15414" y="4659"/>
                    <a:pt x="13150" y="6111"/>
                    <a:pt x="10093" y="6489"/>
                  </a:cubicBezTo>
                  <a:lnTo>
                    <a:pt x="10093" y="9908"/>
                  </a:lnTo>
                  <a:cubicBezTo>
                    <a:pt x="13150" y="10240"/>
                    <a:pt x="15414" y="11692"/>
                    <a:pt x="18543" y="14218"/>
                  </a:cubicBezTo>
                  <a:lnTo>
                    <a:pt x="18543" y="2133"/>
                  </a:lnTo>
                  <a:close/>
                </a:path>
              </a:pathLst>
            </a:custGeom>
            <a:solidFill>
              <a:schemeClr val="tx1"/>
            </a:solidFill>
            <a:ln w="3175">
              <a:miter lim="400000"/>
            </a:ln>
          </p:spPr>
          <p:txBody>
            <a:bodyPr lIns="41494" tIns="41494" rIns="41494" bIns="41494" anchor="ctr"/>
            <a:lstStyle/>
            <a:p>
              <a:pPr defTabSz="414923">
                <a:lnSpc>
                  <a:spcPct val="93000"/>
                </a:lnSpc>
                <a:defRPr sz="2200">
                  <a:latin typeface="Arial"/>
                  <a:ea typeface="Arial"/>
                  <a:cs typeface="Arial"/>
                  <a:sym typeface="Arial"/>
                </a:defRPr>
              </a:pPr>
              <a:endParaRPr sz="1547"/>
            </a:p>
          </p:txBody>
        </p:sp>
        <p:sp>
          <p:nvSpPr>
            <p:cNvPr id="18" name="Shape 3001">
              <a:extLst>
                <a:ext uri="{FF2B5EF4-FFF2-40B4-BE49-F238E27FC236}">
                  <a16:creationId xmlns:a16="http://schemas.microsoft.com/office/drawing/2014/main" id="{F5F49A7D-4A2D-47E0-9C34-527D329B2E5D}"/>
                </a:ext>
              </a:extLst>
            </p:cNvPr>
            <p:cNvSpPr/>
            <p:nvPr/>
          </p:nvSpPr>
          <p:spPr>
            <a:xfrm>
              <a:off x="5908983" y="5396409"/>
              <a:ext cx="540000" cy="468000"/>
            </a:xfrm>
            <a:custGeom>
              <a:avLst/>
              <a:gdLst/>
              <a:ahLst/>
              <a:cxnLst>
                <a:cxn ang="0">
                  <a:pos x="wd2" y="hd2"/>
                </a:cxn>
                <a:cxn ang="5400000">
                  <a:pos x="wd2" y="hd2"/>
                </a:cxn>
                <a:cxn ang="10800000">
                  <a:pos x="wd2" y="hd2"/>
                </a:cxn>
                <a:cxn ang="16200000">
                  <a:pos x="wd2" y="hd2"/>
                </a:cxn>
              </a:cxnLst>
              <a:rect l="0" t="0" r="r" b="b"/>
              <a:pathLst>
                <a:path w="21600" h="21600" extrusionOk="0">
                  <a:moveTo>
                    <a:pt x="21600" y="1475"/>
                  </a:moveTo>
                  <a:lnTo>
                    <a:pt x="21600" y="20125"/>
                  </a:lnTo>
                  <a:cubicBezTo>
                    <a:pt x="21600" y="20953"/>
                    <a:pt x="21015" y="21600"/>
                    <a:pt x="20303" y="21600"/>
                  </a:cubicBezTo>
                  <a:lnTo>
                    <a:pt x="1297" y="21600"/>
                  </a:lnTo>
                  <a:cubicBezTo>
                    <a:pt x="569" y="21600"/>
                    <a:pt x="0" y="20935"/>
                    <a:pt x="0" y="20125"/>
                  </a:cubicBezTo>
                  <a:lnTo>
                    <a:pt x="0" y="1475"/>
                  </a:lnTo>
                  <a:cubicBezTo>
                    <a:pt x="0" y="647"/>
                    <a:pt x="585" y="0"/>
                    <a:pt x="1297" y="0"/>
                  </a:cubicBezTo>
                  <a:lnTo>
                    <a:pt x="20303" y="0"/>
                  </a:lnTo>
                  <a:cubicBezTo>
                    <a:pt x="21015" y="0"/>
                    <a:pt x="21600" y="665"/>
                    <a:pt x="21600" y="1475"/>
                  </a:cubicBezTo>
                  <a:close/>
                  <a:moveTo>
                    <a:pt x="16176" y="1960"/>
                  </a:moveTo>
                  <a:cubicBezTo>
                    <a:pt x="16176" y="2500"/>
                    <a:pt x="16603" y="2932"/>
                    <a:pt x="17046" y="2932"/>
                  </a:cubicBezTo>
                  <a:cubicBezTo>
                    <a:pt x="17505" y="2932"/>
                    <a:pt x="17900" y="2500"/>
                    <a:pt x="17900" y="1960"/>
                  </a:cubicBezTo>
                  <a:cubicBezTo>
                    <a:pt x="17900" y="1421"/>
                    <a:pt x="17505" y="989"/>
                    <a:pt x="17046" y="989"/>
                  </a:cubicBezTo>
                  <a:cubicBezTo>
                    <a:pt x="16603" y="989"/>
                    <a:pt x="16176" y="1421"/>
                    <a:pt x="16176" y="1960"/>
                  </a:cubicBezTo>
                  <a:close/>
                  <a:moveTo>
                    <a:pt x="13820" y="1960"/>
                  </a:moveTo>
                  <a:cubicBezTo>
                    <a:pt x="13820" y="2500"/>
                    <a:pt x="14231" y="2932"/>
                    <a:pt x="14674" y="2932"/>
                  </a:cubicBezTo>
                  <a:cubicBezTo>
                    <a:pt x="15133" y="2932"/>
                    <a:pt x="15544" y="2500"/>
                    <a:pt x="15544" y="1960"/>
                  </a:cubicBezTo>
                  <a:cubicBezTo>
                    <a:pt x="15544" y="1421"/>
                    <a:pt x="15133" y="989"/>
                    <a:pt x="14674" y="989"/>
                  </a:cubicBezTo>
                  <a:cubicBezTo>
                    <a:pt x="14200" y="971"/>
                    <a:pt x="13820" y="1421"/>
                    <a:pt x="13820" y="1960"/>
                  </a:cubicBezTo>
                  <a:close/>
                  <a:moveTo>
                    <a:pt x="20288" y="3939"/>
                  </a:moveTo>
                  <a:lnTo>
                    <a:pt x="1281" y="3939"/>
                  </a:lnTo>
                  <a:lnTo>
                    <a:pt x="1281" y="20323"/>
                  </a:lnTo>
                  <a:lnTo>
                    <a:pt x="20288" y="20323"/>
                  </a:lnTo>
                  <a:lnTo>
                    <a:pt x="20288" y="3939"/>
                  </a:lnTo>
                  <a:close/>
                  <a:moveTo>
                    <a:pt x="20288" y="1960"/>
                  </a:moveTo>
                  <a:cubicBezTo>
                    <a:pt x="20288" y="1421"/>
                    <a:pt x="19892" y="989"/>
                    <a:pt x="19434" y="989"/>
                  </a:cubicBezTo>
                  <a:cubicBezTo>
                    <a:pt x="18975" y="989"/>
                    <a:pt x="18580" y="1439"/>
                    <a:pt x="18580" y="1960"/>
                  </a:cubicBezTo>
                  <a:cubicBezTo>
                    <a:pt x="18580" y="2500"/>
                    <a:pt x="18975" y="2932"/>
                    <a:pt x="19434" y="2932"/>
                  </a:cubicBezTo>
                  <a:cubicBezTo>
                    <a:pt x="19892" y="2932"/>
                    <a:pt x="20288" y="2500"/>
                    <a:pt x="20288" y="1960"/>
                  </a:cubicBezTo>
                  <a:close/>
                  <a:moveTo>
                    <a:pt x="8001" y="6870"/>
                  </a:moveTo>
                  <a:lnTo>
                    <a:pt x="14642" y="6870"/>
                  </a:lnTo>
                  <a:lnTo>
                    <a:pt x="14642" y="5449"/>
                  </a:lnTo>
                  <a:lnTo>
                    <a:pt x="8001" y="5449"/>
                  </a:lnTo>
                  <a:lnTo>
                    <a:pt x="8001" y="6870"/>
                  </a:lnTo>
                  <a:close/>
                  <a:moveTo>
                    <a:pt x="10610" y="10144"/>
                  </a:moveTo>
                  <a:lnTo>
                    <a:pt x="19023" y="10144"/>
                  </a:lnTo>
                  <a:lnTo>
                    <a:pt x="19023" y="8705"/>
                  </a:lnTo>
                  <a:lnTo>
                    <a:pt x="10610" y="8705"/>
                  </a:lnTo>
                  <a:lnTo>
                    <a:pt x="10610" y="10144"/>
                  </a:lnTo>
                  <a:close/>
                  <a:moveTo>
                    <a:pt x="10610" y="12967"/>
                  </a:moveTo>
                  <a:lnTo>
                    <a:pt x="19023" y="12967"/>
                  </a:lnTo>
                  <a:lnTo>
                    <a:pt x="19023" y="11546"/>
                  </a:lnTo>
                  <a:lnTo>
                    <a:pt x="10610" y="11546"/>
                  </a:lnTo>
                  <a:lnTo>
                    <a:pt x="10610" y="12967"/>
                  </a:lnTo>
                  <a:close/>
                  <a:moveTo>
                    <a:pt x="10610" y="15845"/>
                  </a:moveTo>
                  <a:lnTo>
                    <a:pt x="19023" y="15845"/>
                  </a:lnTo>
                  <a:lnTo>
                    <a:pt x="19023" y="14424"/>
                  </a:lnTo>
                  <a:lnTo>
                    <a:pt x="10610" y="14424"/>
                  </a:lnTo>
                  <a:lnTo>
                    <a:pt x="10610" y="15845"/>
                  </a:lnTo>
                  <a:close/>
                  <a:moveTo>
                    <a:pt x="2467" y="18686"/>
                  </a:moveTo>
                  <a:lnTo>
                    <a:pt x="19023" y="18686"/>
                  </a:lnTo>
                  <a:lnTo>
                    <a:pt x="19023" y="17266"/>
                  </a:lnTo>
                  <a:lnTo>
                    <a:pt x="2467" y="17266"/>
                  </a:lnTo>
                  <a:lnTo>
                    <a:pt x="2467" y="18686"/>
                  </a:lnTo>
                  <a:close/>
                  <a:moveTo>
                    <a:pt x="2467" y="15719"/>
                  </a:moveTo>
                  <a:lnTo>
                    <a:pt x="8381" y="15719"/>
                  </a:lnTo>
                  <a:lnTo>
                    <a:pt x="8381" y="8705"/>
                  </a:lnTo>
                  <a:lnTo>
                    <a:pt x="2467" y="8705"/>
                  </a:lnTo>
                  <a:lnTo>
                    <a:pt x="2467" y="15719"/>
                  </a:lnTo>
                  <a:close/>
                </a:path>
              </a:pathLst>
            </a:custGeom>
            <a:solidFill>
              <a:schemeClr val="tx1"/>
            </a:solidFill>
            <a:ln w="3175">
              <a:miter lim="400000"/>
            </a:ln>
          </p:spPr>
          <p:txBody>
            <a:bodyPr lIns="32146" rIns="32146" anchor="ctr"/>
            <a:lstStyle/>
            <a:p>
              <a:pPr defTabSz="321457">
                <a:lnSpc>
                  <a:spcPct val="93000"/>
                </a:lnSpc>
                <a:defRPr sz="1800">
                  <a:latin typeface="Arial"/>
                  <a:ea typeface="Arial"/>
                  <a:cs typeface="Arial"/>
                  <a:sym typeface="Arial"/>
                </a:defRPr>
              </a:pPr>
              <a:endParaRPr sz="1266"/>
            </a:p>
          </p:txBody>
        </p:sp>
        <p:grpSp>
          <p:nvGrpSpPr>
            <p:cNvPr id="3" name="Grupp 2">
              <a:extLst>
                <a:ext uri="{FF2B5EF4-FFF2-40B4-BE49-F238E27FC236}">
                  <a16:creationId xmlns:a16="http://schemas.microsoft.com/office/drawing/2014/main" id="{216EECE8-6BB3-4CEE-9DDD-E34FFFD27DA8}"/>
                </a:ext>
              </a:extLst>
            </p:cNvPr>
            <p:cNvGrpSpPr/>
            <p:nvPr/>
          </p:nvGrpSpPr>
          <p:grpSpPr>
            <a:xfrm>
              <a:off x="9017946" y="5396409"/>
              <a:ext cx="360001" cy="468000"/>
              <a:chOff x="8822947" y="5320400"/>
              <a:chExt cx="524050" cy="700942"/>
            </a:xfrm>
          </p:grpSpPr>
          <p:sp>
            <p:nvSpPr>
              <p:cNvPr id="14" name="Freeform 6">
                <a:extLst>
                  <a:ext uri="{FF2B5EF4-FFF2-40B4-BE49-F238E27FC236}">
                    <a16:creationId xmlns:a16="http://schemas.microsoft.com/office/drawing/2014/main" id="{BB9AED88-CC5B-4015-AEBA-B5495A393AC8}"/>
                  </a:ext>
                </a:extLst>
              </p:cNvPr>
              <p:cNvSpPr>
                <a:spLocks/>
              </p:cNvSpPr>
              <p:nvPr/>
            </p:nvSpPr>
            <p:spPr bwMode="auto">
              <a:xfrm>
                <a:off x="8822947" y="5718951"/>
                <a:ext cx="524050" cy="302391"/>
              </a:xfrm>
              <a:custGeom>
                <a:avLst/>
                <a:gdLst>
                  <a:gd name="T0" fmla="*/ 175 w 463"/>
                  <a:gd name="T1" fmla="*/ 0 h 261"/>
                  <a:gd name="T2" fmla="*/ 228 w 463"/>
                  <a:gd name="T3" fmla="*/ 51 h 261"/>
                  <a:gd name="T4" fmla="*/ 228 w 463"/>
                  <a:gd name="T5" fmla="*/ 51 h 261"/>
                  <a:gd name="T6" fmla="*/ 205 w 463"/>
                  <a:gd name="T7" fmla="*/ 207 h 261"/>
                  <a:gd name="T8" fmla="*/ 205 w 463"/>
                  <a:gd name="T9" fmla="*/ 209 h 261"/>
                  <a:gd name="T10" fmla="*/ 230 w 463"/>
                  <a:gd name="T11" fmla="*/ 241 h 261"/>
                  <a:gd name="T12" fmla="*/ 232 w 463"/>
                  <a:gd name="T13" fmla="*/ 241 h 261"/>
                  <a:gd name="T14" fmla="*/ 234 w 463"/>
                  <a:gd name="T15" fmla="*/ 241 h 261"/>
                  <a:gd name="T16" fmla="*/ 257 w 463"/>
                  <a:gd name="T17" fmla="*/ 209 h 261"/>
                  <a:gd name="T18" fmla="*/ 257 w 463"/>
                  <a:gd name="T19" fmla="*/ 207 h 261"/>
                  <a:gd name="T20" fmla="*/ 234 w 463"/>
                  <a:gd name="T21" fmla="*/ 51 h 261"/>
                  <a:gd name="T22" fmla="*/ 234 w 463"/>
                  <a:gd name="T23" fmla="*/ 51 h 261"/>
                  <a:gd name="T24" fmla="*/ 288 w 463"/>
                  <a:gd name="T25" fmla="*/ 0 h 261"/>
                  <a:gd name="T26" fmla="*/ 323 w 463"/>
                  <a:gd name="T27" fmla="*/ 26 h 261"/>
                  <a:gd name="T28" fmla="*/ 392 w 463"/>
                  <a:gd name="T29" fmla="*/ 59 h 261"/>
                  <a:gd name="T30" fmla="*/ 399 w 463"/>
                  <a:gd name="T31" fmla="*/ 63 h 261"/>
                  <a:gd name="T32" fmla="*/ 405 w 463"/>
                  <a:gd name="T33" fmla="*/ 67 h 261"/>
                  <a:gd name="T34" fmla="*/ 413 w 463"/>
                  <a:gd name="T35" fmla="*/ 72 h 261"/>
                  <a:gd name="T36" fmla="*/ 417 w 463"/>
                  <a:gd name="T37" fmla="*/ 80 h 261"/>
                  <a:gd name="T38" fmla="*/ 419 w 463"/>
                  <a:gd name="T39" fmla="*/ 84 h 261"/>
                  <a:gd name="T40" fmla="*/ 422 w 463"/>
                  <a:gd name="T41" fmla="*/ 95 h 261"/>
                  <a:gd name="T42" fmla="*/ 430 w 463"/>
                  <a:gd name="T43" fmla="*/ 113 h 261"/>
                  <a:gd name="T44" fmla="*/ 438 w 463"/>
                  <a:gd name="T45" fmla="*/ 134 h 261"/>
                  <a:gd name="T46" fmla="*/ 445 w 463"/>
                  <a:gd name="T47" fmla="*/ 159 h 261"/>
                  <a:gd name="T48" fmla="*/ 453 w 463"/>
                  <a:gd name="T49" fmla="*/ 182 h 261"/>
                  <a:gd name="T50" fmla="*/ 459 w 463"/>
                  <a:gd name="T51" fmla="*/ 207 h 261"/>
                  <a:gd name="T52" fmla="*/ 463 w 463"/>
                  <a:gd name="T53" fmla="*/ 228 h 261"/>
                  <a:gd name="T54" fmla="*/ 463 w 463"/>
                  <a:gd name="T55" fmla="*/ 245 h 261"/>
                  <a:gd name="T56" fmla="*/ 459 w 463"/>
                  <a:gd name="T57" fmla="*/ 255 h 261"/>
                  <a:gd name="T58" fmla="*/ 451 w 463"/>
                  <a:gd name="T59" fmla="*/ 261 h 261"/>
                  <a:gd name="T60" fmla="*/ 11 w 463"/>
                  <a:gd name="T61" fmla="*/ 261 h 261"/>
                  <a:gd name="T62" fmla="*/ 4 w 463"/>
                  <a:gd name="T63" fmla="*/ 255 h 261"/>
                  <a:gd name="T64" fmla="*/ 0 w 463"/>
                  <a:gd name="T65" fmla="*/ 245 h 261"/>
                  <a:gd name="T66" fmla="*/ 2 w 463"/>
                  <a:gd name="T67" fmla="*/ 228 h 261"/>
                  <a:gd name="T68" fmla="*/ 4 w 463"/>
                  <a:gd name="T69" fmla="*/ 207 h 261"/>
                  <a:gd name="T70" fmla="*/ 11 w 463"/>
                  <a:gd name="T71" fmla="*/ 182 h 261"/>
                  <a:gd name="T72" fmla="*/ 17 w 463"/>
                  <a:gd name="T73" fmla="*/ 159 h 261"/>
                  <a:gd name="T74" fmla="*/ 27 w 463"/>
                  <a:gd name="T75" fmla="*/ 134 h 261"/>
                  <a:gd name="T76" fmla="*/ 34 w 463"/>
                  <a:gd name="T77" fmla="*/ 113 h 261"/>
                  <a:gd name="T78" fmla="*/ 40 w 463"/>
                  <a:gd name="T79" fmla="*/ 95 h 261"/>
                  <a:gd name="T80" fmla="*/ 46 w 463"/>
                  <a:gd name="T81" fmla="*/ 84 h 261"/>
                  <a:gd name="T82" fmla="*/ 46 w 463"/>
                  <a:gd name="T83" fmla="*/ 80 h 261"/>
                  <a:gd name="T84" fmla="*/ 52 w 463"/>
                  <a:gd name="T85" fmla="*/ 72 h 261"/>
                  <a:gd name="T86" fmla="*/ 57 w 463"/>
                  <a:gd name="T87" fmla="*/ 67 h 261"/>
                  <a:gd name="T88" fmla="*/ 65 w 463"/>
                  <a:gd name="T89" fmla="*/ 63 h 261"/>
                  <a:gd name="T90" fmla="*/ 73 w 463"/>
                  <a:gd name="T91" fmla="*/ 59 h 261"/>
                  <a:gd name="T92" fmla="*/ 142 w 463"/>
                  <a:gd name="T93" fmla="*/ 26 h 261"/>
                  <a:gd name="T94" fmla="*/ 175 w 463"/>
                  <a:gd name="T95"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261">
                    <a:moveTo>
                      <a:pt x="175" y="0"/>
                    </a:moveTo>
                    <a:lnTo>
                      <a:pt x="228" y="51"/>
                    </a:lnTo>
                    <a:lnTo>
                      <a:pt x="228" y="51"/>
                    </a:lnTo>
                    <a:lnTo>
                      <a:pt x="205" y="207"/>
                    </a:lnTo>
                    <a:lnTo>
                      <a:pt x="205" y="209"/>
                    </a:lnTo>
                    <a:lnTo>
                      <a:pt x="230" y="241"/>
                    </a:lnTo>
                    <a:lnTo>
                      <a:pt x="232" y="241"/>
                    </a:lnTo>
                    <a:lnTo>
                      <a:pt x="234" y="241"/>
                    </a:lnTo>
                    <a:lnTo>
                      <a:pt x="257" y="209"/>
                    </a:lnTo>
                    <a:lnTo>
                      <a:pt x="257" y="207"/>
                    </a:lnTo>
                    <a:lnTo>
                      <a:pt x="234" y="51"/>
                    </a:lnTo>
                    <a:lnTo>
                      <a:pt x="234" y="51"/>
                    </a:lnTo>
                    <a:lnTo>
                      <a:pt x="288" y="0"/>
                    </a:lnTo>
                    <a:lnTo>
                      <a:pt x="323" y="26"/>
                    </a:lnTo>
                    <a:lnTo>
                      <a:pt x="392" y="59"/>
                    </a:lnTo>
                    <a:lnTo>
                      <a:pt x="399" y="63"/>
                    </a:lnTo>
                    <a:lnTo>
                      <a:pt x="405" y="67"/>
                    </a:lnTo>
                    <a:lnTo>
                      <a:pt x="413" y="72"/>
                    </a:lnTo>
                    <a:lnTo>
                      <a:pt x="417" y="80"/>
                    </a:lnTo>
                    <a:lnTo>
                      <a:pt x="419" y="84"/>
                    </a:lnTo>
                    <a:lnTo>
                      <a:pt x="422" y="95"/>
                    </a:lnTo>
                    <a:lnTo>
                      <a:pt x="430" y="113"/>
                    </a:lnTo>
                    <a:lnTo>
                      <a:pt x="438" y="134"/>
                    </a:lnTo>
                    <a:lnTo>
                      <a:pt x="445" y="159"/>
                    </a:lnTo>
                    <a:lnTo>
                      <a:pt x="453" y="182"/>
                    </a:lnTo>
                    <a:lnTo>
                      <a:pt x="459" y="207"/>
                    </a:lnTo>
                    <a:lnTo>
                      <a:pt x="463" y="228"/>
                    </a:lnTo>
                    <a:lnTo>
                      <a:pt x="463" y="245"/>
                    </a:lnTo>
                    <a:lnTo>
                      <a:pt x="459" y="255"/>
                    </a:lnTo>
                    <a:lnTo>
                      <a:pt x="451" y="261"/>
                    </a:lnTo>
                    <a:lnTo>
                      <a:pt x="11" y="261"/>
                    </a:lnTo>
                    <a:lnTo>
                      <a:pt x="4" y="255"/>
                    </a:lnTo>
                    <a:lnTo>
                      <a:pt x="0" y="245"/>
                    </a:lnTo>
                    <a:lnTo>
                      <a:pt x="2" y="228"/>
                    </a:lnTo>
                    <a:lnTo>
                      <a:pt x="4" y="207"/>
                    </a:lnTo>
                    <a:lnTo>
                      <a:pt x="11" y="182"/>
                    </a:lnTo>
                    <a:lnTo>
                      <a:pt x="17" y="159"/>
                    </a:lnTo>
                    <a:lnTo>
                      <a:pt x="27" y="134"/>
                    </a:lnTo>
                    <a:lnTo>
                      <a:pt x="34" y="113"/>
                    </a:lnTo>
                    <a:lnTo>
                      <a:pt x="40" y="95"/>
                    </a:lnTo>
                    <a:lnTo>
                      <a:pt x="46" y="84"/>
                    </a:lnTo>
                    <a:lnTo>
                      <a:pt x="46" y="80"/>
                    </a:lnTo>
                    <a:lnTo>
                      <a:pt x="52" y="72"/>
                    </a:lnTo>
                    <a:lnTo>
                      <a:pt x="57" y="67"/>
                    </a:lnTo>
                    <a:lnTo>
                      <a:pt x="65" y="63"/>
                    </a:lnTo>
                    <a:lnTo>
                      <a:pt x="73" y="59"/>
                    </a:lnTo>
                    <a:lnTo>
                      <a:pt x="142" y="26"/>
                    </a:lnTo>
                    <a:lnTo>
                      <a:pt x="175" y="0"/>
                    </a:lnTo>
                    <a:close/>
                  </a:path>
                </a:pathLst>
              </a:custGeom>
              <a:solidFill>
                <a:schemeClr val="tx1"/>
              </a:solidFill>
              <a:ln w="28575">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sp>
            <p:nvSpPr>
              <p:cNvPr id="20" name="Freeform 7">
                <a:extLst>
                  <a:ext uri="{FF2B5EF4-FFF2-40B4-BE49-F238E27FC236}">
                    <a16:creationId xmlns:a16="http://schemas.microsoft.com/office/drawing/2014/main" id="{55C89836-5EF7-410F-9B7E-5C71BDB67F73}"/>
                  </a:ext>
                </a:extLst>
              </p:cNvPr>
              <p:cNvSpPr>
                <a:spLocks noEditPoints="1"/>
              </p:cNvSpPr>
              <p:nvPr/>
            </p:nvSpPr>
            <p:spPr bwMode="auto">
              <a:xfrm>
                <a:off x="8861439" y="5320400"/>
                <a:ext cx="445951" cy="396234"/>
              </a:xfrm>
              <a:custGeom>
                <a:avLst/>
                <a:gdLst>
                  <a:gd name="T0" fmla="*/ 137 w 394"/>
                  <a:gd name="T1" fmla="*/ 148 h 342"/>
                  <a:gd name="T2" fmla="*/ 110 w 394"/>
                  <a:gd name="T3" fmla="*/ 161 h 342"/>
                  <a:gd name="T4" fmla="*/ 100 w 394"/>
                  <a:gd name="T5" fmla="*/ 194 h 342"/>
                  <a:gd name="T6" fmla="*/ 118 w 394"/>
                  <a:gd name="T7" fmla="*/ 251 h 342"/>
                  <a:gd name="T8" fmla="*/ 150 w 394"/>
                  <a:gd name="T9" fmla="*/ 297 h 342"/>
                  <a:gd name="T10" fmla="*/ 196 w 394"/>
                  <a:gd name="T11" fmla="*/ 315 h 342"/>
                  <a:gd name="T12" fmla="*/ 242 w 394"/>
                  <a:gd name="T13" fmla="*/ 294 h 342"/>
                  <a:gd name="T14" fmla="*/ 277 w 394"/>
                  <a:gd name="T15" fmla="*/ 246 h 342"/>
                  <a:gd name="T16" fmla="*/ 290 w 394"/>
                  <a:gd name="T17" fmla="*/ 194 h 342"/>
                  <a:gd name="T18" fmla="*/ 281 w 394"/>
                  <a:gd name="T19" fmla="*/ 171 h 342"/>
                  <a:gd name="T20" fmla="*/ 256 w 394"/>
                  <a:gd name="T21" fmla="*/ 169 h 342"/>
                  <a:gd name="T22" fmla="*/ 225 w 394"/>
                  <a:gd name="T23" fmla="*/ 180 h 342"/>
                  <a:gd name="T24" fmla="*/ 196 w 394"/>
                  <a:gd name="T25" fmla="*/ 194 h 342"/>
                  <a:gd name="T26" fmla="*/ 175 w 394"/>
                  <a:gd name="T27" fmla="*/ 200 h 342"/>
                  <a:gd name="T28" fmla="*/ 171 w 394"/>
                  <a:gd name="T29" fmla="*/ 194 h 342"/>
                  <a:gd name="T30" fmla="*/ 175 w 394"/>
                  <a:gd name="T31" fmla="*/ 184 h 342"/>
                  <a:gd name="T32" fmla="*/ 179 w 394"/>
                  <a:gd name="T33" fmla="*/ 175 h 342"/>
                  <a:gd name="T34" fmla="*/ 175 w 394"/>
                  <a:gd name="T35" fmla="*/ 157 h 342"/>
                  <a:gd name="T36" fmla="*/ 150 w 394"/>
                  <a:gd name="T37" fmla="*/ 146 h 342"/>
                  <a:gd name="T38" fmla="*/ 202 w 394"/>
                  <a:gd name="T39" fmla="*/ 0 h 342"/>
                  <a:gd name="T40" fmla="*/ 390 w 394"/>
                  <a:gd name="T41" fmla="*/ 69 h 342"/>
                  <a:gd name="T42" fmla="*/ 394 w 394"/>
                  <a:gd name="T43" fmla="*/ 77 h 342"/>
                  <a:gd name="T44" fmla="*/ 390 w 394"/>
                  <a:gd name="T45" fmla="*/ 86 h 342"/>
                  <a:gd name="T46" fmla="*/ 381 w 394"/>
                  <a:gd name="T47" fmla="*/ 90 h 342"/>
                  <a:gd name="T48" fmla="*/ 379 w 394"/>
                  <a:gd name="T49" fmla="*/ 136 h 342"/>
                  <a:gd name="T50" fmla="*/ 385 w 394"/>
                  <a:gd name="T51" fmla="*/ 138 h 342"/>
                  <a:gd name="T52" fmla="*/ 388 w 394"/>
                  <a:gd name="T53" fmla="*/ 153 h 342"/>
                  <a:gd name="T54" fmla="*/ 390 w 394"/>
                  <a:gd name="T55" fmla="*/ 177 h 342"/>
                  <a:gd name="T56" fmla="*/ 356 w 394"/>
                  <a:gd name="T57" fmla="*/ 178 h 342"/>
                  <a:gd name="T58" fmla="*/ 354 w 394"/>
                  <a:gd name="T59" fmla="*/ 175 h 342"/>
                  <a:gd name="T60" fmla="*/ 358 w 394"/>
                  <a:gd name="T61" fmla="*/ 138 h 342"/>
                  <a:gd name="T62" fmla="*/ 363 w 394"/>
                  <a:gd name="T63" fmla="*/ 136 h 342"/>
                  <a:gd name="T64" fmla="*/ 313 w 394"/>
                  <a:gd name="T65" fmla="*/ 115 h 342"/>
                  <a:gd name="T66" fmla="*/ 321 w 394"/>
                  <a:gd name="T67" fmla="*/ 165 h 342"/>
                  <a:gd name="T68" fmla="*/ 306 w 394"/>
                  <a:gd name="T69" fmla="*/ 248 h 342"/>
                  <a:gd name="T70" fmla="*/ 269 w 394"/>
                  <a:gd name="T71" fmla="*/ 305 h 342"/>
                  <a:gd name="T72" fmla="*/ 221 w 394"/>
                  <a:gd name="T73" fmla="*/ 338 h 342"/>
                  <a:gd name="T74" fmla="*/ 169 w 394"/>
                  <a:gd name="T75" fmla="*/ 338 h 342"/>
                  <a:gd name="T76" fmla="*/ 121 w 394"/>
                  <a:gd name="T77" fmla="*/ 305 h 342"/>
                  <a:gd name="T78" fmla="*/ 85 w 394"/>
                  <a:gd name="T79" fmla="*/ 248 h 342"/>
                  <a:gd name="T80" fmla="*/ 70 w 394"/>
                  <a:gd name="T81" fmla="*/ 165 h 342"/>
                  <a:gd name="T82" fmla="*/ 77 w 394"/>
                  <a:gd name="T83" fmla="*/ 113 h 342"/>
                  <a:gd name="T84" fmla="*/ 4 w 394"/>
                  <a:gd name="T85" fmla="*/ 86 h 342"/>
                  <a:gd name="T86" fmla="*/ 0 w 394"/>
                  <a:gd name="T87" fmla="*/ 77 h 342"/>
                  <a:gd name="T88" fmla="*/ 4 w 394"/>
                  <a:gd name="T89" fmla="*/ 69 h 342"/>
                  <a:gd name="T90" fmla="*/ 194 w 394"/>
                  <a:gd name="T9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4" h="342">
                    <a:moveTo>
                      <a:pt x="150" y="146"/>
                    </a:moveTo>
                    <a:lnTo>
                      <a:pt x="137" y="148"/>
                    </a:lnTo>
                    <a:lnTo>
                      <a:pt x="121" y="152"/>
                    </a:lnTo>
                    <a:lnTo>
                      <a:pt x="110" y="161"/>
                    </a:lnTo>
                    <a:lnTo>
                      <a:pt x="102" y="175"/>
                    </a:lnTo>
                    <a:lnTo>
                      <a:pt x="100" y="194"/>
                    </a:lnTo>
                    <a:lnTo>
                      <a:pt x="106" y="223"/>
                    </a:lnTo>
                    <a:lnTo>
                      <a:pt x="118" y="251"/>
                    </a:lnTo>
                    <a:lnTo>
                      <a:pt x="131" y="276"/>
                    </a:lnTo>
                    <a:lnTo>
                      <a:pt x="150" y="297"/>
                    </a:lnTo>
                    <a:lnTo>
                      <a:pt x="171" y="311"/>
                    </a:lnTo>
                    <a:lnTo>
                      <a:pt x="196" y="315"/>
                    </a:lnTo>
                    <a:lnTo>
                      <a:pt x="219" y="309"/>
                    </a:lnTo>
                    <a:lnTo>
                      <a:pt x="242" y="294"/>
                    </a:lnTo>
                    <a:lnTo>
                      <a:pt x="262" y="272"/>
                    </a:lnTo>
                    <a:lnTo>
                      <a:pt x="277" y="246"/>
                    </a:lnTo>
                    <a:lnTo>
                      <a:pt x="287" y="219"/>
                    </a:lnTo>
                    <a:lnTo>
                      <a:pt x="290" y="194"/>
                    </a:lnTo>
                    <a:lnTo>
                      <a:pt x="289" y="178"/>
                    </a:lnTo>
                    <a:lnTo>
                      <a:pt x="281" y="171"/>
                    </a:lnTo>
                    <a:lnTo>
                      <a:pt x="269" y="167"/>
                    </a:lnTo>
                    <a:lnTo>
                      <a:pt x="256" y="169"/>
                    </a:lnTo>
                    <a:lnTo>
                      <a:pt x="240" y="175"/>
                    </a:lnTo>
                    <a:lnTo>
                      <a:pt x="225" y="180"/>
                    </a:lnTo>
                    <a:lnTo>
                      <a:pt x="210" y="188"/>
                    </a:lnTo>
                    <a:lnTo>
                      <a:pt x="196" y="194"/>
                    </a:lnTo>
                    <a:lnTo>
                      <a:pt x="183" y="198"/>
                    </a:lnTo>
                    <a:lnTo>
                      <a:pt x="175" y="200"/>
                    </a:lnTo>
                    <a:lnTo>
                      <a:pt x="169" y="196"/>
                    </a:lnTo>
                    <a:lnTo>
                      <a:pt x="171" y="194"/>
                    </a:lnTo>
                    <a:lnTo>
                      <a:pt x="173" y="190"/>
                    </a:lnTo>
                    <a:lnTo>
                      <a:pt x="175" y="184"/>
                    </a:lnTo>
                    <a:lnTo>
                      <a:pt x="177" y="180"/>
                    </a:lnTo>
                    <a:lnTo>
                      <a:pt x="179" y="175"/>
                    </a:lnTo>
                    <a:lnTo>
                      <a:pt x="179" y="169"/>
                    </a:lnTo>
                    <a:lnTo>
                      <a:pt x="175" y="157"/>
                    </a:lnTo>
                    <a:lnTo>
                      <a:pt x="164" y="150"/>
                    </a:lnTo>
                    <a:lnTo>
                      <a:pt x="150" y="146"/>
                    </a:lnTo>
                    <a:close/>
                    <a:moveTo>
                      <a:pt x="198" y="0"/>
                    </a:moveTo>
                    <a:lnTo>
                      <a:pt x="202" y="0"/>
                    </a:lnTo>
                    <a:lnTo>
                      <a:pt x="386" y="67"/>
                    </a:lnTo>
                    <a:lnTo>
                      <a:pt x="390" y="69"/>
                    </a:lnTo>
                    <a:lnTo>
                      <a:pt x="392" y="73"/>
                    </a:lnTo>
                    <a:lnTo>
                      <a:pt x="394" y="77"/>
                    </a:lnTo>
                    <a:lnTo>
                      <a:pt x="392" y="82"/>
                    </a:lnTo>
                    <a:lnTo>
                      <a:pt x="390" y="86"/>
                    </a:lnTo>
                    <a:lnTo>
                      <a:pt x="386" y="88"/>
                    </a:lnTo>
                    <a:lnTo>
                      <a:pt x="381" y="90"/>
                    </a:lnTo>
                    <a:lnTo>
                      <a:pt x="379" y="90"/>
                    </a:lnTo>
                    <a:lnTo>
                      <a:pt x="379" y="136"/>
                    </a:lnTo>
                    <a:lnTo>
                      <a:pt x="383" y="136"/>
                    </a:lnTo>
                    <a:lnTo>
                      <a:pt x="385" y="138"/>
                    </a:lnTo>
                    <a:lnTo>
                      <a:pt x="386" y="140"/>
                    </a:lnTo>
                    <a:lnTo>
                      <a:pt x="388" y="153"/>
                    </a:lnTo>
                    <a:lnTo>
                      <a:pt x="390" y="175"/>
                    </a:lnTo>
                    <a:lnTo>
                      <a:pt x="390" y="177"/>
                    </a:lnTo>
                    <a:lnTo>
                      <a:pt x="386" y="178"/>
                    </a:lnTo>
                    <a:lnTo>
                      <a:pt x="356" y="178"/>
                    </a:lnTo>
                    <a:lnTo>
                      <a:pt x="354" y="177"/>
                    </a:lnTo>
                    <a:lnTo>
                      <a:pt x="354" y="175"/>
                    </a:lnTo>
                    <a:lnTo>
                      <a:pt x="358" y="140"/>
                    </a:lnTo>
                    <a:lnTo>
                      <a:pt x="358" y="138"/>
                    </a:lnTo>
                    <a:lnTo>
                      <a:pt x="361" y="136"/>
                    </a:lnTo>
                    <a:lnTo>
                      <a:pt x="363" y="136"/>
                    </a:lnTo>
                    <a:lnTo>
                      <a:pt x="363" y="96"/>
                    </a:lnTo>
                    <a:lnTo>
                      <a:pt x="313" y="115"/>
                    </a:lnTo>
                    <a:lnTo>
                      <a:pt x="319" y="138"/>
                    </a:lnTo>
                    <a:lnTo>
                      <a:pt x="321" y="165"/>
                    </a:lnTo>
                    <a:lnTo>
                      <a:pt x="315" y="209"/>
                    </a:lnTo>
                    <a:lnTo>
                      <a:pt x="306" y="248"/>
                    </a:lnTo>
                    <a:lnTo>
                      <a:pt x="289" y="280"/>
                    </a:lnTo>
                    <a:lnTo>
                      <a:pt x="269" y="305"/>
                    </a:lnTo>
                    <a:lnTo>
                      <a:pt x="246" y="326"/>
                    </a:lnTo>
                    <a:lnTo>
                      <a:pt x="221" y="338"/>
                    </a:lnTo>
                    <a:lnTo>
                      <a:pt x="196" y="342"/>
                    </a:lnTo>
                    <a:lnTo>
                      <a:pt x="169" y="338"/>
                    </a:lnTo>
                    <a:lnTo>
                      <a:pt x="144" y="326"/>
                    </a:lnTo>
                    <a:lnTo>
                      <a:pt x="121" y="305"/>
                    </a:lnTo>
                    <a:lnTo>
                      <a:pt x="102" y="280"/>
                    </a:lnTo>
                    <a:lnTo>
                      <a:pt x="85" y="248"/>
                    </a:lnTo>
                    <a:lnTo>
                      <a:pt x="75" y="209"/>
                    </a:lnTo>
                    <a:lnTo>
                      <a:pt x="70" y="165"/>
                    </a:lnTo>
                    <a:lnTo>
                      <a:pt x="71" y="138"/>
                    </a:lnTo>
                    <a:lnTo>
                      <a:pt x="77" y="113"/>
                    </a:lnTo>
                    <a:lnTo>
                      <a:pt x="8" y="88"/>
                    </a:lnTo>
                    <a:lnTo>
                      <a:pt x="4" y="86"/>
                    </a:lnTo>
                    <a:lnTo>
                      <a:pt x="2" y="82"/>
                    </a:lnTo>
                    <a:lnTo>
                      <a:pt x="0" y="77"/>
                    </a:lnTo>
                    <a:lnTo>
                      <a:pt x="2" y="73"/>
                    </a:lnTo>
                    <a:lnTo>
                      <a:pt x="4" y="69"/>
                    </a:lnTo>
                    <a:lnTo>
                      <a:pt x="8" y="67"/>
                    </a:lnTo>
                    <a:lnTo>
                      <a:pt x="194" y="0"/>
                    </a:lnTo>
                    <a:lnTo>
                      <a:pt x="198" y="0"/>
                    </a:lnTo>
                    <a:close/>
                  </a:path>
                </a:pathLst>
              </a:custGeom>
              <a:solidFill>
                <a:schemeClr val="tx1"/>
              </a:solidFill>
              <a:ln w="28575">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n-IN"/>
              </a:p>
            </p:txBody>
          </p:sp>
        </p:grpSp>
        <p:sp>
          <p:nvSpPr>
            <p:cNvPr id="28" name="Shape 2991">
              <a:extLst>
                <a:ext uri="{FF2B5EF4-FFF2-40B4-BE49-F238E27FC236}">
                  <a16:creationId xmlns:a16="http://schemas.microsoft.com/office/drawing/2014/main" id="{F8890B6D-BE4D-4353-A300-4292E3E43181}"/>
                </a:ext>
              </a:extLst>
            </p:cNvPr>
            <p:cNvSpPr/>
            <p:nvPr/>
          </p:nvSpPr>
          <p:spPr>
            <a:xfrm>
              <a:off x="2903994" y="5396409"/>
              <a:ext cx="468000" cy="468000"/>
            </a:xfrm>
            <a:custGeom>
              <a:avLst/>
              <a:gdLst/>
              <a:ahLst/>
              <a:cxnLst>
                <a:cxn ang="0">
                  <a:pos x="wd2" y="hd2"/>
                </a:cxn>
                <a:cxn ang="5400000">
                  <a:pos x="wd2" y="hd2"/>
                </a:cxn>
                <a:cxn ang="10800000">
                  <a:pos x="wd2" y="hd2"/>
                </a:cxn>
                <a:cxn ang="16200000">
                  <a:pos x="wd2" y="hd2"/>
                </a:cxn>
              </a:cxnLst>
              <a:rect l="0" t="0" r="r" b="b"/>
              <a:pathLst>
                <a:path w="21589" h="21583" extrusionOk="0">
                  <a:moveTo>
                    <a:pt x="19131" y="18476"/>
                  </a:moveTo>
                  <a:cubicBezTo>
                    <a:pt x="19149" y="18709"/>
                    <a:pt x="19131" y="18997"/>
                    <a:pt x="19059" y="19248"/>
                  </a:cubicBezTo>
                  <a:lnTo>
                    <a:pt x="16817" y="17183"/>
                  </a:lnTo>
                  <a:lnTo>
                    <a:pt x="14790" y="19392"/>
                  </a:lnTo>
                  <a:lnTo>
                    <a:pt x="17068" y="21438"/>
                  </a:lnTo>
                  <a:cubicBezTo>
                    <a:pt x="16799" y="21528"/>
                    <a:pt x="16548" y="21582"/>
                    <a:pt x="16279" y="21582"/>
                  </a:cubicBezTo>
                  <a:cubicBezTo>
                    <a:pt x="15507" y="21600"/>
                    <a:pt x="14843" y="21367"/>
                    <a:pt x="14251" y="20846"/>
                  </a:cubicBezTo>
                  <a:cubicBezTo>
                    <a:pt x="13677" y="20307"/>
                    <a:pt x="13372" y="19661"/>
                    <a:pt x="13354" y="18889"/>
                  </a:cubicBezTo>
                  <a:cubicBezTo>
                    <a:pt x="13354" y="18601"/>
                    <a:pt x="13372" y="18296"/>
                    <a:pt x="13444" y="18045"/>
                  </a:cubicBezTo>
                  <a:lnTo>
                    <a:pt x="12888" y="17524"/>
                  </a:lnTo>
                  <a:lnTo>
                    <a:pt x="9641" y="14544"/>
                  </a:lnTo>
                  <a:lnTo>
                    <a:pt x="4115" y="20630"/>
                  </a:lnTo>
                  <a:cubicBezTo>
                    <a:pt x="3774" y="21097"/>
                    <a:pt x="3254" y="21385"/>
                    <a:pt x="2662" y="21385"/>
                  </a:cubicBezTo>
                  <a:cubicBezTo>
                    <a:pt x="1693" y="21385"/>
                    <a:pt x="922" y="20612"/>
                    <a:pt x="922" y="19643"/>
                  </a:cubicBezTo>
                  <a:cubicBezTo>
                    <a:pt x="922" y="19122"/>
                    <a:pt x="1119" y="18655"/>
                    <a:pt x="1532" y="18296"/>
                  </a:cubicBezTo>
                  <a:lnTo>
                    <a:pt x="7273" y="12335"/>
                  </a:lnTo>
                  <a:lnTo>
                    <a:pt x="3792" y="9175"/>
                  </a:lnTo>
                  <a:cubicBezTo>
                    <a:pt x="3505" y="9301"/>
                    <a:pt x="3200" y="9373"/>
                    <a:pt x="2949" y="9373"/>
                  </a:cubicBezTo>
                  <a:cubicBezTo>
                    <a:pt x="2178" y="9391"/>
                    <a:pt x="1496" y="9139"/>
                    <a:pt x="922" y="8636"/>
                  </a:cubicBezTo>
                  <a:cubicBezTo>
                    <a:pt x="330" y="8116"/>
                    <a:pt x="43" y="7487"/>
                    <a:pt x="7" y="6679"/>
                  </a:cubicBezTo>
                  <a:cubicBezTo>
                    <a:pt x="-11" y="6446"/>
                    <a:pt x="7" y="6177"/>
                    <a:pt x="79" y="5907"/>
                  </a:cubicBezTo>
                  <a:lnTo>
                    <a:pt x="2339" y="7954"/>
                  </a:lnTo>
                  <a:lnTo>
                    <a:pt x="4348" y="5764"/>
                  </a:lnTo>
                  <a:lnTo>
                    <a:pt x="2088" y="3699"/>
                  </a:lnTo>
                  <a:cubicBezTo>
                    <a:pt x="2321" y="3627"/>
                    <a:pt x="2608" y="3555"/>
                    <a:pt x="2859" y="3555"/>
                  </a:cubicBezTo>
                  <a:cubicBezTo>
                    <a:pt x="3631" y="3537"/>
                    <a:pt x="4313" y="3771"/>
                    <a:pt x="4887" y="4291"/>
                  </a:cubicBezTo>
                  <a:cubicBezTo>
                    <a:pt x="5479" y="4812"/>
                    <a:pt x="5784" y="5476"/>
                    <a:pt x="5802" y="6248"/>
                  </a:cubicBezTo>
                  <a:cubicBezTo>
                    <a:pt x="5820" y="6518"/>
                    <a:pt x="5802" y="6769"/>
                    <a:pt x="5730" y="7038"/>
                  </a:cubicBezTo>
                  <a:lnTo>
                    <a:pt x="9318" y="10306"/>
                  </a:lnTo>
                  <a:lnTo>
                    <a:pt x="11919" y="7487"/>
                  </a:lnTo>
                  <a:lnTo>
                    <a:pt x="8026" y="4022"/>
                  </a:lnTo>
                  <a:lnTo>
                    <a:pt x="11560" y="0"/>
                  </a:lnTo>
                  <a:lnTo>
                    <a:pt x="21589" y="8852"/>
                  </a:lnTo>
                  <a:lnTo>
                    <a:pt x="18055" y="12892"/>
                  </a:lnTo>
                  <a:lnTo>
                    <a:pt x="14036" y="9337"/>
                  </a:lnTo>
                  <a:lnTo>
                    <a:pt x="11507" y="12317"/>
                  </a:lnTo>
                  <a:lnTo>
                    <a:pt x="15436" y="15908"/>
                  </a:lnTo>
                  <a:cubicBezTo>
                    <a:pt x="15705" y="15818"/>
                    <a:pt x="15956" y="15765"/>
                    <a:pt x="16225" y="15765"/>
                  </a:cubicBezTo>
                  <a:cubicBezTo>
                    <a:pt x="16996" y="15729"/>
                    <a:pt x="17660" y="15980"/>
                    <a:pt x="18252" y="16483"/>
                  </a:cubicBezTo>
                  <a:cubicBezTo>
                    <a:pt x="18808" y="17021"/>
                    <a:pt x="19113" y="17686"/>
                    <a:pt x="19131" y="18476"/>
                  </a:cubicBezTo>
                </a:path>
              </a:pathLst>
            </a:custGeom>
            <a:solidFill>
              <a:schemeClr val="tx1"/>
            </a:solidFill>
            <a:ln w="3175">
              <a:miter lim="400000"/>
            </a:ln>
          </p:spPr>
          <p:txBody>
            <a:bodyPr lIns="32146" rIns="32146" anchor="ctr"/>
            <a:lstStyle/>
            <a:p>
              <a:pPr defTabSz="321457">
                <a:lnSpc>
                  <a:spcPct val="93000"/>
                </a:lnSpc>
                <a:defRPr sz="1800">
                  <a:latin typeface="Arial"/>
                  <a:ea typeface="Arial"/>
                  <a:cs typeface="Arial"/>
                  <a:sym typeface="Arial"/>
                </a:defRPr>
              </a:pPr>
              <a:endParaRPr sz="1266"/>
            </a:p>
          </p:txBody>
        </p:sp>
        <p:grpSp>
          <p:nvGrpSpPr>
            <p:cNvPr id="29" name="Group 20">
              <a:extLst>
                <a:ext uri="{FF2B5EF4-FFF2-40B4-BE49-F238E27FC236}">
                  <a16:creationId xmlns:a16="http://schemas.microsoft.com/office/drawing/2014/main" id="{A7FB5C18-660D-49F1-9B7F-36B52A811090}"/>
                </a:ext>
              </a:extLst>
            </p:cNvPr>
            <p:cNvGrpSpPr>
              <a:grpSpLocks noChangeAspect="1"/>
            </p:cNvGrpSpPr>
            <p:nvPr/>
          </p:nvGrpSpPr>
          <p:grpSpPr bwMode="auto">
            <a:xfrm>
              <a:off x="4450587" y="5396409"/>
              <a:ext cx="430883" cy="576000"/>
              <a:chOff x="3715" y="2121"/>
              <a:chExt cx="1704" cy="2192"/>
            </a:xfrm>
            <a:solidFill>
              <a:schemeClr val="tx1"/>
            </a:solidFill>
          </p:grpSpPr>
          <p:sp>
            <p:nvSpPr>
              <p:cNvPr id="30" name="Freeform 22">
                <a:extLst>
                  <a:ext uri="{FF2B5EF4-FFF2-40B4-BE49-F238E27FC236}">
                    <a16:creationId xmlns:a16="http://schemas.microsoft.com/office/drawing/2014/main" id="{3749EFB2-A761-45CB-B40B-BB2C36A0B350}"/>
                  </a:ext>
                </a:extLst>
              </p:cNvPr>
              <p:cNvSpPr>
                <a:spLocks/>
              </p:cNvSpPr>
              <p:nvPr/>
            </p:nvSpPr>
            <p:spPr bwMode="auto">
              <a:xfrm>
                <a:off x="4769" y="3054"/>
                <a:ext cx="89" cy="90"/>
              </a:xfrm>
              <a:custGeom>
                <a:avLst/>
                <a:gdLst>
                  <a:gd name="T0" fmla="*/ 89 w 178"/>
                  <a:gd name="T1" fmla="*/ 0 h 180"/>
                  <a:gd name="T2" fmla="*/ 113 w 178"/>
                  <a:gd name="T3" fmla="*/ 4 h 180"/>
                  <a:gd name="T4" fmla="*/ 134 w 178"/>
                  <a:gd name="T5" fmla="*/ 12 h 180"/>
                  <a:gd name="T6" fmla="*/ 153 w 178"/>
                  <a:gd name="T7" fmla="*/ 27 h 180"/>
                  <a:gd name="T8" fmla="*/ 166 w 178"/>
                  <a:gd name="T9" fmla="*/ 45 h 180"/>
                  <a:gd name="T10" fmla="*/ 176 w 178"/>
                  <a:gd name="T11" fmla="*/ 67 h 180"/>
                  <a:gd name="T12" fmla="*/ 178 w 178"/>
                  <a:gd name="T13" fmla="*/ 89 h 180"/>
                  <a:gd name="T14" fmla="*/ 176 w 178"/>
                  <a:gd name="T15" fmla="*/ 113 h 180"/>
                  <a:gd name="T16" fmla="*/ 166 w 178"/>
                  <a:gd name="T17" fmla="*/ 135 h 180"/>
                  <a:gd name="T18" fmla="*/ 153 w 178"/>
                  <a:gd name="T19" fmla="*/ 153 h 180"/>
                  <a:gd name="T20" fmla="*/ 134 w 178"/>
                  <a:gd name="T21" fmla="*/ 167 h 180"/>
                  <a:gd name="T22" fmla="*/ 113 w 178"/>
                  <a:gd name="T23" fmla="*/ 176 h 180"/>
                  <a:gd name="T24" fmla="*/ 89 w 178"/>
                  <a:gd name="T25" fmla="*/ 180 h 180"/>
                  <a:gd name="T26" fmla="*/ 65 w 178"/>
                  <a:gd name="T27" fmla="*/ 176 h 180"/>
                  <a:gd name="T28" fmla="*/ 44 w 178"/>
                  <a:gd name="T29" fmla="*/ 167 h 180"/>
                  <a:gd name="T30" fmla="*/ 26 w 178"/>
                  <a:gd name="T31" fmla="*/ 153 h 180"/>
                  <a:gd name="T32" fmla="*/ 12 w 178"/>
                  <a:gd name="T33" fmla="*/ 135 h 180"/>
                  <a:gd name="T34" fmla="*/ 2 w 178"/>
                  <a:gd name="T35" fmla="*/ 113 h 180"/>
                  <a:gd name="T36" fmla="*/ 0 w 178"/>
                  <a:gd name="T37" fmla="*/ 89 h 180"/>
                  <a:gd name="T38" fmla="*/ 2 w 178"/>
                  <a:gd name="T39" fmla="*/ 67 h 180"/>
                  <a:gd name="T40" fmla="*/ 12 w 178"/>
                  <a:gd name="T41" fmla="*/ 45 h 180"/>
                  <a:gd name="T42" fmla="*/ 26 w 178"/>
                  <a:gd name="T43" fmla="*/ 27 h 180"/>
                  <a:gd name="T44" fmla="*/ 44 w 178"/>
                  <a:gd name="T45" fmla="*/ 12 h 180"/>
                  <a:gd name="T46" fmla="*/ 65 w 178"/>
                  <a:gd name="T47" fmla="*/ 4 h 180"/>
                  <a:gd name="T48" fmla="*/ 89 w 178"/>
                  <a:gd name="T4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8" h="180">
                    <a:moveTo>
                      <a:pt x="89" y="0"/>
                    </a:moveTo>
                    <a:lnTo>
                      <a:pt x="113" y="4"/>
                    </a:lnTo>
                    <a:lnTo>
                      <a:pt x="134" y="12"/>
                    </a:lnTo>
                    <a:lnTo>
                      <a:pt x="153" y="27"/>
                    </a:lnTo>
                    <a:lnTo>
                      <a:pt x="166" y="45"/>
                    </a:lnTo>
                    <a:lnTo>
                      <a:pt x="176" y="67"/>
                    </a:lnTo>
                    <a:lnTo>
                      <a:pt x="178" y="89"/>
                    </a:lnTo>
                    <a:lnTo>
                      <a:pt x="176" y="113"/>
                    </a:lnTo>
                    <a:lnTo>
                      <a:pt x="166" y="135"/>
                    </a:lnTo>
                    <a:lnTo>
                      <a:pt x="153" y="153"/>
                    </a:lnTo>
                    <a:lnTo>
                      <a:pt x="134" y="167"/>
                    </a:lnTo>
                    <a:lnTo>
                      <a:pt x="113" y="176"/>
                    </a:lnTo>
                    <a:lnTo>
                      <a:pt x="89" y="180"/>
                    </a:lnTo>
                    <a:lnTo>
                      <a:pt x="65" y="176"/>
                    </a:lnTo>
                    <a:lnTo>
                      <a:pt x="44" y="167"/>
                    </a:lnTo>
                    <a:lnTo>
                      <a:pt x="26" y="153"/>
                    </a:lnTo>
                    <a:lnTo>
                      <a:pt x="12" y="135"/>
                    </a:lnTo>
                    <a:lnTo>
                      <a:pt x="2" y="113"/>
                    </a:lnTo>
                    <a:lnTo>
                      <a:pt x="0" y="89"/>
                    </a:lnTo>
                    <a:lnTo>
                      <a:pt x="2" y="67"/>
                    </a:lnTo>
                    <a:lnTo>
                      <a:pt x="12" y="45"/>
                    </a:lnTo>
                    <a:lnTo>
                      <a:pt x="26" y="27"/>
                    </a:lnTo>
                    <a:lnTo>
                      <a:pt x="44" y="12"/>
                    </a:lnTo>
                    <a:lnTo>
                      <a:pt x="65" y="4"/>
                    </a:lnTo>
                    <a:lnTo>
                      <a:pt x="8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Open Sans Light" charset="0"/>
                  <a:ea typeface="Open Sans Light" charset="0"/>
                  <a:cs typeface="Open Sans Light" charset="0"/>
                </a:endParaRPr>
              </a:p>
            </p:txBody>
          </p:sp>
          <p:sp>
            <p:nvSpPr>
              <p:cNvPr id="31" name="Freeform 23">
                <a:extLst>
                  <a:ext uri="{FF2B5EF4-FFF2-40B4-BE49-F238E27FC236}">
                    <a16:creationId xmlns:a16="http://schemas.microsoft.com/office/drawing/2014/main" id="{FBB35BB2-DC50-4DE7-9540-7D7541ABDC05}"/>
                  </a:ext>
                </a:extLst>
              </p:cNvPr>
              <p:cNvSpPr>
                <a:spLocks/>
              </p:cNvSpPr>
              <p:nvPr/>
            </p:nvSpPr>
            <p:spPr bwMode="auto">
              <a:xfrm>
                <a:off x="5010" y="2725"/>
                <a:ext cx="119" cy="119"/>
              </a:xfrm>
              <a:custGeom>
                <a:avLst/>
                <a:gdLst>
                  <a:gd name="T0" fmla="*/ 119 w 238"/>
                  <a:gd name="T1" fmla="*/ 0 h 237"/>
                  <a:gd name="T2" fmla="*/ 146 w 238"/>
                  <a:gd name="T3" fmla="*/ 4 h 237"/>
                  <a:gd name="T4" fmla="*/ 171 w 238"/>
                  <a:gd name="T5" fmla="*/ 12 h 237"/>
                  <a:gd name="T6" fmla="*/ 194 w 238"/>
                  <a:gd name="T7" fmla="*/ 26 h 237"/>
                  <a:gd name="T8" fmla="*/ 211 w 238"/>
                  <a:gd name="T9" fmla="*/ 45 h 237"/>
                  <a:gd name="T10" fmla="*/ 226 w 238"/>
                  <a:gd name="T11" fmla="*/ 66 h 237"/>
                  <a:gd name="T12" fmla="*/ 235 w 238"/>
                  <a:gd name="T13" fmla="*/ 92 h 237"/>
                  <a:gd name="T14" fmla="*/ 238 w 238"/>
                  <a:gd name="T15" fmla="*/ 118 h 237"/>
                  <a:gd name="T16" fmla="*/ 235 w 238"/>
                  <a:gd name="T17" fmla="*/ 146 h 237"/>
                  <a:gd name="T18" fmla="*/ 226 w 238"/>
                  <a:gd name="T19" fmla="*/ 170 h 237"/>
                  <a:gd name="T20" fmla="*/ 211 w 238"/>
                  <a:gd name="T21" fmla="*/ 193 h 237"/>
                  <a:gd name="T22" fmla="*/ 194 w 238"/>
                  <a:gd name="T23" fmla="*/ 212 h 237"/>
                  <a:gd name="T24" fmla="*/ 171 w 238"/>
                  <a:gd name="T25" fmla="*/ 225 h 237"/>
                  <a:gd name="T26" fmla="*/ 146 w 238"/>
                  <a:gd name="T27" fmla="*/ 234 h 237"/>
                  <a:gd name="T28" fmla="*/ 119 w 238"/>
                  <a:gd name="T29" fmla="*/ 237 h 237"/>
                  <a:gd name="T30" fmla="*/ 92 w 238"/>
                  <a:gd name="T31" fmla="*/ 234 h 237"/>
                  <a:gd name="T32" fmla="*/ 67 w 238"/>
                  <a:gd name="T33" fmla="*/ 225 h 237"/>
                  <a:gd name="T34" fmla="*/ 44 w 238"/>
                  <a:gd name="T35" fmla="*/ 212 h 237"/>
                  <a:gd name="T36" fmla="*/ 26 w 238"/>
                  <a:gd name="T37" fmla="*/ 193 h 237"/>
                  <a:gd name="T38" fmla="*/ 12 w 238"/>
                  <a:gd name="T39" fmla="*/ 170 h 237"/>
                  <a:gd name="T40" fmla="*/ 3 w 238"/>
                  <a:gd name="T41" fmla="*/ 146 h 237"/>
                  <a:gd name="T42" fmla="*/ 0 w 238"/>
                  <a:gd name="T43" fmla="*/ 118 h 237"/>
                  <a:gd name="T44" fmla="*/ 3 w 238"/>
                  <a:gd name="T45" fmla="*/ 92 h 237"/>
                  <a:gd name="T46" fmla="*/ 12 w 238"/>
                  <a:gd name="T47" fmla="*/ 66 h 237"/>
                  <a:gd name="T48" fmla="*/ 26 w 238"/>
                  <a:gd name="T49" fmla="*/ 45 h 237"/>
                  <a:gd name="T50" fmla="*/ 44 w 238"/>
                  <a:gd name="T51" fmla="*/ 26 h 237"/>
                  <a:gd name="T52" fmla="*/ 67 w 238"/>
                  <a:gd name="T53" fmla="*/ 12 h 237"/>
                  <a:gd name="T54" fmla="*/ 92 w 238"/>
                  <a:gd name="T55" fmla="*/ 4 h 237"/>
                  <a:gd name="T56" fmla="*/ 119 w 238"/>
                  <a:gd name="T5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8" h="237">
                    <a:moveTo>
                      <a:pt x="119" y="0"/>
                    </a:moveTo>
                    <a:lnTo>
                      <a:pt x="146" y="4"/>
                    </a:lnTo>
                    <a:lnTo>
                      <a:pt x="171" y="12"/>
                    </a:lnTo>
                    <a:lnTo>
                      <a:pt x="194" y="26"/>
                    </a:lnTo>
                    <a:lnTo>
                      <a:pt x="211" y="45"/>
                    </a:lnTo>
                    <a:lnTo>
                      <a:pt x="226" y="66"/>
                    </a:lnTo>
                    <a:lnTo>
                      <a:pt x="235" y="92"/>
                    </a:lnTo>
                    <a:lnTo>
                      <a:pt x="238" y="118"/>
                    </a:lnTo>
                    <a:lnTo>
                      <a:pt x="235" y="146"/>
                    </a:lnTo>
                    <a:lnTo>
                      <a:pt x="226" y="170"/>
                    </a:lnTo>
                    <a:lnTo>
                      <a:pt x="211" y="193"/>
                    </a:lnTo>
                    <a:lnTo>
                      <a:pt x="194" y="212"/>
                    </a:lnTo>
                    <a:lnTo>
                      <a:pt x="171" y="225"/>
                    </a:lnTo>
                    <a:lnTo>
                      <a:pt x="146" y="234"/>
                    </a:lnTo>
                    <a:lnTo>
                      <a:pt x="119" y="237"/>
                    </a:lnTo>
                    <a:lnTo>
                      <a:pt x="92" y="234"/>
                    </a:lnTo>
                    <a:lnTo>
                      <a:pt x="67" y="225"/>
                    </a:lnTo>
                    <a:lnTo>
                      <a:pt x="44" y="212"/>
                    </a:lnTo>
                    <a:lnTo>
                      <a:pt x="26" y="193"/>
                    </a:lnTo>
                    <a:lnTo>
                      <a:pt x="12" y="170"/>
                    </a:lnTo>
                    <a:lnTo>
                      <a:pt x="3" y="146"/>
                    </a:lnTo>
                    <a:lnTo>
                      <a:pt x="0" y="118"/>
                    </a:lnTo>
                    <a:lnTo>
                      <a:pt x="3" y="92"/>
                    </a:lnTo>
                    <a:lnTo>
                      <a:pt x="12" y="66"/>
                    </a:lnTo>
                    <a:lnTo>
                      <a:pt x="26" y="45"/>
                    </a:lnTo>
                    <a:lnTo>
                      <a:pt x="44" y="26"/>
                    </a:lnTo>
                    <a:lnTo>
                      <a:pt x="67" y="12"/>
                    </a:lnTo>
                    <a:lnTo>
                      <a:pt x="92" y="4"/>
                    </a:lnTo>
                    <a:lnTo>
                      <a:pt x="1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Open Sans Light" charset="0"/>
                  <a:ea typeface="Open Sans Light" charset="0"/>
                  <a:cs typeface="Open Sans Light" charset="0"/>
                </a:endParaRPr>
              </a:p>
            </p:txBody>
          </p:sp>
          <p:sp>
            <p:nvSpPr>
              <p:cNvPr id="32" name="Freeform 24">
                <a:extLst>
                  <a:ext uri="{FF2B5EF4-FFF2-40B4-BE49-F238E27FC236}">
                    <a16:creationId xmlns:a16="http://schemas.microsoft.com/office/drawing/2014/main" id="{6BD4BE29-3E08-452F-BD62-018FA72C52C6}"/>
                  </a:ext>
                </a:extLst>
              </p:cNvPr>
              <p:cNvSpPr>
                <a:spLocks/>
              </p:cNvSpPr>
              <p:nvPr/>
            </p:nvSpPr>
            <p:spPr bwMode="auto">
              <a:xfrm>
                <a:off x="4476" y="2629"/>
                <a:ext cx="159" cy="158"/>
              </a:xfrm>
              <a:custGeom>
                <a:avLst/>
                <a:gdLst>
                  <a:gd name="T0" fmla="*/ 159 w 319"/>
                  <a:gd name="T1" fmla="*/ 0 h 318"/>
                  <a:gd name="T2" fmla="*/ 191 w 319"/>
                  <a:gd name="T3" fmla="*/ 3 h 318"/>
                  <a:gd name="T4" fmla="*/ 222 w 319"/>
                  <a:gd name="T5" fmla="*/ 12 h 318"/>
                  <a:gd name="T6" fmla="*/ 248 w 319"/>
                  <a:gd name="T7" fmla="*/ 27 h 318"/>
                  <a:gd name="T8" fmla="*/ 272 w 319"/>
                  <a:gd name="T9" fmla="*/ 47 h 318"/>
                  <a:gd name="T10" fmla="*/ 291 w 319"/>
                  <a:gd name="T11" fmla="*/ 70 h 318"/>
                  <a:gd name="T12" fmla="*/ 306 w 319"/>
                  <a:gd name="T13" fmla="*/ 98 h 318"/>
                  <a:gd name="T14" fmla="*/ 315 w 319"/>
                  <a:gd name="T15" fmla="*/ 127 h 318"/>
                  <a:gd name="T16" fmla="*/ 319 w 319"/>
                  <a:gd name="T17" fmla="*/ 159 h 318"/>
                  <a:gd name="T18" fmla="*/ 315 w 319"/>
                  <a:gd name="T19" fmla="*/ 191 h 318"/>
                  <a:gd name="T20" fmla="*/ 306 w 319"/>
                  <a:gd name="T21" fmla="*/ 220 h 318"/>
                  <a:gd name="T22" fmla="*/ 291 w 319"/>
                  <a:gd name="T23" fmla="*/ 248 h 318"/>
                  <a:gd name="T24" fmla="*/ 272 w 319"/>
                  <a:gd name="T25" fmla="*/ 271 h 318"/>
                  <a:gd name="T26" fmla="*/ 248 w 319"/>
                  <a:gd name="T27" fmla="*/ 291 h 318"/>
                  <a:gd name="T28" fmla="*/ 222 w 319"/>
                  <a:gd name="T29" fmla="*/ 306 h 318"/>
                  <a:gd name="T30" fmla="*/ 191 w 319"/>
                  <a:gd name="T31" fmla="*/ 315 h 318"/>
                  <a:gd name="T32" fmla="*/ 159 w 319"/>
                  <a:gd name="T33" fmla="*/ 318 h 318"/>
                  <a:gd name="T34" fmla="*/ 127 w 319"/>
                  <a:gd name="T35" fmla="*/ 315 h 318"/>
                  <a:gd name="T36" fmla="*/ 98 w 319"/>
                  <a:gd name="T37" fmla="*/ 306 h 318"/>
                  <a:gd name="T38" fmla="*/ 70 w 319"/>
                  <a:gd name="T39" fmla="*/ 291 h 318"/>
                  <a:gd name="T40" fmla="*/ 47 w 319"/>
                  <a:gd name="T41" fmla="*/ 271 h 318"/>
                  <a:gd name="T42" fmla="*/ 27 w 319"/>
                  <a:gd name="T43" fmla="*/ 248 h 318"/>
                  <a:gd name="T44" fmla="*/ 12 w 319"/>
                  <a:gd name="T45" fmla="*/ 220 h 318"/>
                  <a:gd name="T46" fmla="*/ 3 w 319"/>
                  <a:gd name="T47" fmla="*/ 191 h 318"/>
                  <a:gd name="T48" fmla="*/ 0 w 319"/>
                  <a:gd name="T49" fmla="*/ 159 h 318"/>
                  <a:gd name="T50" fmla="*/ 3 w 319"/>
                  <a:gd name="T51" fmla="*/ 127 h 318"/>
                  <a:gd name="T52" fmla="*/ 12 w 319"/>
                  <a:gd name="T53" fmla="*/ 98 h 318"/>
                  <a:gd name="T54" fmla="*/ 27 w 319"/>
                  <a:gd name="T55" fmla="*/ 70 h 318"/>
                  <a:gd name="T56" fmla="*/ 47 w 319"/>
                  <a:gd name="T57" fmla="*/ 47 h 318"/>
                  <a:gd name="T58" fmla="*/ 70 w 319"/>
                  <a:gd name="T59" fmla="*/ 27 h 318"/>
                  <a:gd name="T60" fmla="*/ 98 w 319"/>
                  <a:gd name="T61" fmla="*/ 12 h 318"/>
                  <a:gd name="T62" fmla="*/ 127 w 319"/>
                  <a:gd name="T63" fmla="*/ 3 h 318"/>
                  <a:gd name="T64" fmla="*/ 159 w 319"/>
                  <a:gd name="T6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9" h="318">
                    <a:moveTo>
                      <a:pt x="159" y="0"/>
                    </a:moveTo>
                    <a:lnTo>
                      <a:pt x="191" y="3"/>
                    </a:lnTo>
                    <a:lnTo>
                      <a:pt x="222" y="12"/>
                    </a:lnTo>
                    <a:lnTo>
                      <a:pt x="248" y="27"/>
                    </a:lnTo>
                    <a:lnTo>
                      <a:pt x="272" y="47"/>
                    </a:lnTo>
                    <a:lnTo>
                      <a:pt x="291" y="70"/>
                    </a:lnTo>
                    <a:lnTo>
                      <a:pt x="306" y="98"/>
                    </a:lnTo>
                    <a:lnTo>
                      <a:pt x="315" y="127"/>
                    </a:lnTo>
                    <a:lnTo>
                      <a:pt x="319" y="159"/>
                    </a:lnTo>
                    <a:lnTo>
                      <a:pt x="315" y="191"/>
                    </a:lnTo>
                    <a:lnTo>
                      <a:pt x="306" y="220"/>
                    </a:lnTo>
                    <a:lnTo>
                      <a:pt x="291" y="248"/>
                    </a:lnTo>
                    <a:lnTo>
                      <a:pt x="272" y="271"/>
                    </a:lnTo>
                    <a:lnTo>
                      <a:pt x="248" y="291"/>
                    </a:lnTo>
                    <a:lnTo>
                      <a:pt x="222" y="306"/>
                    </a:lnTo>
                    <a:lnTo>
                      <a:pt x="191" y="315"/>
                    </a:lnTo>
                    <a:lnTo>
                      <a:pt x="159" y="318"/>
                    </a:lnTo>
                    <a:lnTo>
                      <a:pt x="127" y="315"/>
                    </a:lnTo>
                    <a:lnTo>
                      <a:pt x="98" y="306"/>
                    </a:lnTo>
                    <a:lnTo>
                      <a:pt x="70" y="291"/>
                    </a:lnTo>
                    <a:lnTo>
                      <a:pt x="47" y="271"/>
                    </a:lnTo>
                    <a:lnTo>
                      <a:pt x="27" y="248"/>
                    </a:lnTo>
                    <a:lnTo>
                      <a:pt x="12" y="220"/>
                    </a:lnTo>
                    <a:lnTo>
                      <a:pt x="3" y="191"/>
                    </a:lnTo>
                    <a:lnTo>
                      <a:pt x="0" y="159"/>
                    </a:lnTo>
                    <a:lnTo>
                      <a:pt x="3" y="127"/>
                    </a:lnTo>
                    <a:lnTo>
                      <a:pt x="12" y="98"/>
                    </a:lnTo>
                    <a:lnTo>
                      <a:pt x="27" y="70"/>
                    </a:lnTo>
                    <a:lnTo>
                      <a:pt x="47" y="47"/>
                    </a:lnTo>
                    <a:lnTo>
                      <a:pt x="70" y="27"/>
                    </a:lnTo>
                    <a:lnTo>
                      <a:pt x="98" y="12"/>
                    </a:lnTo>
                    <a:lnTo>
                      <a:pt x="127" y="3"/>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Open Sans Light" charset="0"/>
                  <a:ea typeface="Open Sans Light" charset="0"/>
                  <a:cs typeface="Open Sans Light" charset="0"/>
                </a:endParaRPr>
              </a:p>
            </p:txBody>
          </p:sp>
          <p:sp>
            <p:nvSpPr>
              <p:cNvPr id="33" name="Freeform 25">
                <a:extLst>
                  <a:ext uri="{FF2B5EF4-FFF2-40B4-BE49-F238E27FC236}">
                    <a16:creationId xmlns:a16="http://schemas.microsoft.com/office/drawing/2014/main" id="{9A1BB74D-4A19-4F5C-84CD-0A695974AF41}"/>
                  </a:ext>
                </a:extLst>
              </p:cNvPr>
              <p:cNvSpPr>
                <a:spLocks noEditPoints="1"/>
              </p:cNvSpPr>
              <p:nvPr/>
            </p:nvSpPr>
            <p:spPr bwMode="auto">
              <a:xfrm>
                <a:off x="3715" y="2121"/>
                <a:ext cx="1704" cy="2192"/>
              </a:xfrm>
              <a:custGeom>
                <a:avLst/>
                <a:gdLst>
                  <a:gd name="T0" fmla="*/ 1814 w 3409"/>
                  <a:gd name="T1" fmla="*/ 1740 h 4384"/>
                  <a:gd name="T2" fmla="*/ 1654 w 3409"/>
                  <a:gd name="T3" fmla="*/ 1837 h 4384"/>
                  <a:gd name="T4" fmla="*/ 1652 w 3409"/>
                  <a:gd name="T5" fmla="*/ 1958 h 4384"/>
                  <a:gd name="T6" fmla="*/ 1679 w 3409"/>
                  <a:gd name="T7" fmla="*/ 2100 h 4384"/>
                  <a:gd name="T8" fmla="*/ 1743 w 3409"/>
                  <a:gd name="T9" fmla="*/ 2197 h 4384"/>
                  <a:gd name="T10" fmla="*/ 1914 w 3409"/>
                  <a:gd name="T11" fmla="*/ 2206 h 4384"/>
                  <a:gd name="T12" fmla="*/ 2082 w 3409"/>
                  <a:gd name="T13" fmla="*/ 2241 h 4384"/>
                  <a:gd name="T14" fmla="*/ 2168 w 3409"/>
                  <a:gd name="T15" fmla="*/ 2164 h 4384"/>
                  <a:gd name="T16" fmla="*/ 2231 w 3409"/>
                  <a:gd name="T17" fmla="*/ 2034 h 4384"/>
                  <a:gd name="T18" fmla="*/ 2262 w 3409"/>
                  <a:gd name="T19" fmla="*/ 1917 h 4384"/>
                  <a:gd name="T20" fmla="*/ 2131 w 3409"/>
                  <a:gd name="T21" fmla="*/ 1781 h 4384"/>
                  <a:gd name="T22" fmla="*/ 2044 w 3409"/>
                  <a:gd name="T23" fmla="*/ 1658 h 4384"/>
                  <a:gd name="T24" fmla="*/ 1930 w 3409"/>
                  <a:gd name="T25" fmla="*/ 1644 h 4384"/>
                  <a:gd name="T26" fmla="*/ 2268 w 3409"/>
                  <a:gd name="T27" fmla="*/ 986 h 4384"/>
                  <a:gd name="T28" fmla="*/ 2128 w 3409"/>
                  <a:gd name="T29" fmla="*/ 1068 h 4384"/>
                  <a:gd name="T30" fmla="*/ 2123 w 3409"/>
                  <a:gd name="T31" fmla="*/ 1317 h 4384"/>
                  <a:gd name="T32" fmla="*/ 2091 w 3409"/>
                  <a:gd name="T33" fmla="*/ 1514 h 4384"/>
                  <a:gd name="T34" fmla="*/ 2183 w 3409"/>
                  <a:gd name="T35" fmla="*/ 1634 h 4384"/>
                  <a:gd name="T36" fmla="*/ 2382 w 3409"/>
                  <a:gd name="T37" fmla="*/ 1653 h 4384"/>
                  <a:gd name="T38" fmla="*/ 2625 w 3409"/>
                  <a:gd name="T39" fmla="*/ 1712 h 4384"/>
                  <a:gd name="T40" fmla="*/ 2739 w 3409"/>
                  <a:gd name="T41" fmla="*/ 1598 h 4384"/>
                  <a:gd name="T42" fmla="*/ 2846 w 3409"/>
                  <a:gd name="T43" fmla="*/ 1442 h 4384"/>
                  <a:gd name="T44" fmla="*/ 2877 w 3409"/>
                  <a:gd name="T45" fmla="*/ 1290 h 4384"/>
                  <a:gd name="T46" fmla="*/ 2726 w 3409"/>
                  <a:gd name="T47" fmla="*/ 1122 h 4384"/>
                  <a:gd name="T48" fmla="*/ 2602 w 3409"/>
                  <a:gd name="T49" fmla="*/ 933 h 4384"/>
                  <a:gd name="T50" fmla="*/ 2447 w 3409"/>
                  <a:gd name="T51" fmla="*/ 924 h 4384"/>
                  <a:gd name="T52" fmla="*/ 1402 w 3409"/>
                  <a:gd name="T53" fmla="*/ 724 h 4384"/>
                  <a:gd name="T54" fmla="*/ 1202 w 3409"/>
                  <a:gd name="T55" fmla="*/ 660 h 4384"/>
                  <a:gd name="T56" fmla="*/ 1063 w 3409"/>
                  <a:gd name="T57" fmla="*/ 913 h 4384"/>
                  <a:gd name="T58" fmla="*/ 871 w 3409"/>
                  <a:gd name="T59" fmla="*/ 1128 h 4384"/>
                  <a:gd name="T60" fmla="*/ 998 w 3409"/>
                  <a:gd name="T61" fmla="*/ 1294 h 4384"/>
                  <a:gd name="T62" fmla="*/ 1014 w 3409"/>
                  <a:gd name="T63" fmla="*/ 1549 h 4384"/>
                  <a:gd name="T64" fmla="*/ 1194 w 3409"/>
                  <a:gd name="T65" fmla="*/ 1640 h 4384"/>
                  <a:gd name="T66" fmla="*/ 1416 w 3409"/>
                  <a:gd name="T67" fmla="*/ 1730 h 4384"/>
                  <a:gd name="T68" fmla="*/ 1603 w 3409"/>
                  <a:gd name="T69" fmla="*/ 1682 h 4384"/>
                  <a:gd name="T70" fmla="*/ 1818 w 3409"/>
                  <a:gd name="T71" fmla="*/ 1564 h 4384"/>
                  <a:gd name="T72" fmla="*/ 1928 w 3409"/>
                  <a:gd name="T73" fmla="*/ 1408 h 4384"/>
                  <a:gd name="T74" fmla="*/ 1970 w 3409"/>
                  <a:gd name="T75" fmla="*/ 1165 h 4384"/>
                  <a:gd name="T76" fmla="*/ 1952 w 3409"/>
                  <a:gd name="T77" fmla="*/ 973 h 4384"/>
                  <a:gd name="T78" fmla="*/ 1792 w 3409"/>
                  <a:gd name="T79" fmla="*/ 794 h 4384"/>
                  <a:gd name="T80" fmla="*/ 1647 w 3409"/>
                  <a:gd name="T81" fmla="*/ 654 h 4384"/>
                  <a:gd name="T82" fmla="*/ 2156 w 3409"/>
                  <a:gd name="T83" fmla="*/ 54 h 4384"/>
                  <a:gd name="T84" fmla="*/ 2803 w 3409"/>
                  <a:gd name="T85" fmla="*/ 374 h 4384"/>
                  <a:gd name="T86" fmla="*/ 3179 w 3409"/>
                  <a:gd name="T87" fmla="*/ 773 h 4384"/>
                  <a:gd name="T88" fmla="*/ 3397 w 3409"/>
                  <a:gd name="T89" fmla="*/ 1404 h 4384"/>
                  <a:gd name="T90" fmla="*/ 3301 w 3409"/>
                  <a:gd name="T91" fmla="*/ 2093 h 4384"/>
                  <a:gd name="T92" fmla="*/ 2953 w 3409"/>
                  <a:gd name="T93" fmla="*/ 2646 h 4384"/>
                  <a:gd name="T94" fmla="*/ 2799 w 3409"/>
                  <a:gd name="T95" fmla="*/ 3140 h 4384"/>
                  <a:gd name="T96" fmla="*/ 1708 w 3409"/>
                  <a:gd name="T97" fmla="*/ 4376 h 4384"/>
                  <a:gd name="T98" fmla="*/ 1606 w 3409"/>
                  <a:gd name="T99" fmla="*/ 4284 h 4384"/>
                  <a:gd name="T100" fmla="*/ 1392 w 3409"/>
                  <a:gd name="T101" fmla="*/ 3808 h 4384"/>
                  <a:gd name="T102" fmla="*/ 1114 w 3409"/>
                  <a:gd name="T103" fmla="*/ 3589 h 4384"/>
                  <a:gd name="T104" fmla="*/ 656 w 3409"/>
                  <a:gd name="T105" fmla="*/ 3624 h 4384"/>
                  <a:gd name="T106" fmla="*/ 376 w 3409"/>
                  <a:gd name="T107" fmla="*/ 3492 h 4384"/>
                  <a:gd name="T108" fmla="*/ 292 w 3409"/>
                  <a:gd name="T109" fmla="*/ 2970 h 4384"/>
                  <a:gd name="T110" fmla="*/ 99 w 3409"/>
                  <a:gd name="T111" fmla="*/ 2594 h 4384"/>
                  <a:gd name="T112" fmla="*/ 12 w 3409"/>
                  <a:gd name="T113" fmla="*/ 2378 h 4384"/>
                  <a:gd name="T114" fmla="*/ 153 w 3409"/>
                  <a:gd name="T115" fmla="*/ 2090 h 4384"/>
                  <a:gd name="T116" fmla="*/ 253 w 3409"/>
                  <a:gd name="T117" fmla="*/ 1821 h 4384"/>
                  <a:gd name="T118" fmla="*/ 203 w 3409"/>
                  <a:gd name="T119" fmla="*/ 1189 h 4384"/>
                  <a:gd name="T120" fmla="*/ 440 w 3409"/>
                  <a:gd name="T121" fmla="*/ 617 h 4384"/>
                  <a:gd name="T122" fmla="*/ 1162 w 3409"/>
                  <a:gd name="T123" fmla="*/ 113 h 4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09" h="4384">
                    <a:moveTo>
                      <a:pt x="1920" y="1640"/>
                    </a:moveTo>
                    <a:lnTo>
                      <a:pt x="1910" y="1641"/>
                    </a:lnTo>
                    <a:lnTo>
                      <a:pt x="1823" y="1664"/>
                    </a:lnTo>
                    <a:lnTo>
                      <a:pt x="1812" y="1669"/>
                    </a:lnTo>
                    <a:lnTo>
                      <a:pt x="1806" y="1677"/>
                    </a:lnTo>
                    <a:lnTo>
                      <a:pt x="1803" y="1686"/>
                    </a:lnTo>
                    <a:lnTo>
                      <a:pt x="1803" y="1698"/>
                    </a:lnTo>
                    <a:lnTo>
                      <a:pt x="1814" y="1740"/>
                    </a:lnTo>
                    <a:lnTo>
                      <a:pt x="1792" y="1754"/>
                    </a:lnTo>
                    <a:lnTo>
                      <a:pt x="1772" y="1770"/>
                    </a:lnTo>
                    <a:lnTo>
                      <a:pt x="1736" y="1749"/>
                    </a:lnTo>
                    <a:lnTo>
                      <a:pt x="1726" y="1746"/>
                    </a:lnTo>
                    <a:lnTo>
                      <a:pt x="1715" y="1746"/>
                    </a:lnTo>
                    <a:lnTo>
                      <a:pt x="1706" y="1752"/>
                    </a:lnTo>
                    <a:lnTo>
                      <a:pt x="1698" y="1760"/>
                    </a:lnTo>
                    <a:lnTo>
                      <a:pt x="1654" y="1837"/>
                    </a:lnTo>
                    <a:lnTo>
                      <a:pt x="1650" y="1848"/>
                    </a:lnTo>
                    <a:lnTo>
                      <a:pt x="1651" y="1858"/>
                    </a:lnTo>
                    <a:lnTo>
                      <a:pt x="1655" y="1868"/>
                    </a:lnTo>
                    <a:lnTo>
                      <a:pt x="1663" y="1874"/>
                    </a:lnTo>
                    <a:lnTo>
                      <a:pt x="1700" y="1897"/>
                    </a:lnTo>
                    <a:lnTo>
                      <a:pt x="1696" y="1922"/>
                    </a:lnTo>
                    <a:lnTo>
                      <a:pt x="1694" y="1948"/>
                    </a:lnTo>
                    <a:lnTo>
                      <a:pt x="1652" y="1958"/>
                    </a:lnTo>
                    <a:lnTo>
                      <a:pt x="1643" y="1964"/>
                    </a:lnTo>
                    <a:lnTo>
                      <a:pt x="1636" y="1972"/>
                    </a:lnTo>
                    <a:lnTo>
                      <a:pt x="1632" y="1982"/>
                    </a:lnTo>
                    <a:lnTo>
                      <a:pt x="1632" y="1993"/>
                    </a:lnTo>
                    <a:lnTo>
                      <a:pt x="1656" y="2080"/>
                    </a:lnTo>
                    <a:lnTo>
                      <a:pt x="1662" y="2089"/>
                    </a:lnTo>
                    <a:lnTo>
                      <a:pt x="1670" y="2096"/>
                    </a:lnTo>
                    <a:lnTo>
                      <a:pt x="1679" y="2100"/>
                    </a:lnTo>
                    <a:lnTo>
                      <a:pt x="1690" y="2098"/>
                    </a:lnTo>
                    <a:lnTo>
                      <a:pt x="1731" y="2088"/>
                    </a:lnTo>
                    <a:lnTo>
                      <a:pt x="1746" y="2109"/>
                    </a:lnTo>
                    <a:lnTo>
                      <a:pt x="1763" y="2129"/>
                    </a:lnTo>
                    <a:lnTo>
                      <a:pt x="1742" y="2166"/>
                    </a:lnTo>
                    <a:lnTo>
                      <a:pt x="1738" y="2177"/>
                    </a:lnTo>
                    <a:lnTo>
                      <a:pt x="1739" y="2188"/>
                    </a:lnTo>
                    <a:lnTo>
                      <a:pt x="1743" y="2197"/>
                    </a:lnTo>
                    <a:lnTo>
                      <a:pt x="1752" y="2204"/>
                    </a:lnTo>
                    <a:lnTo>
                      <a:pt x="1830" y="2249"/>
                    </a:lnTo>
                    <a:lnTo>
                      <a:pt x="1840" y="2252"/>
                    </a:lnTo>
                    <a:lnTo>
                      <a:pt x="1851" y="2252"/>
                    </a:lnTo>
                    <a:lnTo>
                      <a:pt x="1860" y="2246"/>
                    </a:lnTo>
                    <a:lnTo>
                      <a:pt x="1867" y="2238"/>
                    </a:lnTo>
                    <a:lnTo>
                      <a:pt x="1888" y="2201"/>
                    </a:lnTo>
                    <a:lnTo>
                      <a:pt x="1914" y="2206"/>
                    </a:lnTo>
                    <a:lnTo>
                      <a:pt x="1940" y="2208"/>
                    </a:lnTo>
                    <a:lnTo>
                      <a:pt x="1951" y="2249"/>
                    </a:lnTo>
                    <a:lnTo>
                      <a:pt x="1956" y="2260"/>
                    </a:lnTo>
                    <a:lnTo>
                      <a:pt x="1964" y="2266"/>
                    </a:lnTo>
                    <a:lnTo>
                      <a:pt x="1974" y="2270"/>
                    </a:lnTo>
                    <a:lnTo>
                      <a:pt x="1986" y="2269"/>
                    </a:lnTo>
                    <a:lnTo>
                      <a:pt x="2071" y="2246"/>
                    </a:lnTo>
                    <a:lnTo>
                      <a:pt x="2082" y="2241"/>
                    </a:lnTo>
                    <a:lnTo>
                      <a:pt x="2088" y="2233"/>
                    </a:lnTo>
                    <a:lnTo>
                      <a:pt x="2092" y="2222"/>
                    </a:lnTo>
                    <a:lnTo>
                      <a:pt x="2091" y="2212"/>
                    </a:lnTo>
                    <a:lnTo>
                      <a:pt x="2080" y="2170"/>
                    </a:lnTo>
                    <a:lnTo>
                      <a:pt x="2102" y="2156"/>
                    </a:lnTo>
                    <a:lnTo>
                      <a:pt x="2122" y="2140"/>
                    </a:lnTo>
                    <a:lnTo>
                      <a:pt x="2158" y="2161"/>
                    </a:lnTo>
                    <a:lnTo>
                      <a:pt x="2168" y="2164"/>
                    </a:lnTo>
                    <a:lnTo>
                      <a:pt x="2179" y="2164"/>
                    </a:lnTo>
                    <a:lnTo>
                      <a:pt x="2188" y="2158"/>
                    </a:lnTo>
                    <a:lnTo>
                      <a:pt x="2196" y="2150"/>
                    </a:lnTo>
                    <a:lnTo>
                      <a:pt x="2240" y="2073"/>
                    </a:lnTo>
                    <a:lnTo>
                      <a:pt x="2244" y="2062"/>
                    </a:lnTo>
                    <a:lnTo>
                      <a:pt x="2243" y="2052"/>
                    </a:lnTo>
                    <a:lnTo>
                      <a:pt x="2239" y="2042"/>
                    </a:lnTo>
                    <a:lnTo>
                      <a:pt x="2231" y="2034"/>
                    </a:lnTo>
                    <a:lnTo>
                      <a:pt x="2194" y="2013"/>
                    </a:lnTo>
                    <a:lnTo>
                      <a:pt x="2199" y="1988"/>
                    </a:lnTo>
                    <a:lnTo>
                      <a:pt x="2200" y="1962"/>
                    </a:lnTo>
                    <a:lnTo>
                      <a:pt x="2242" y="1950"/>
                    </a:lnTo>
                    <a:lnTo>
                      <a:pt x="2251" y="1946"/>
                    </a:lnTo>
                    <a:lnTo>
                      <a:pt x="2259" y="1938"/>
                    </a:lnTo>
                    <a:lnTo>
                      <a:pt x="2262" y="1928"/>
                    </a:lnTo>
                    <a:lnTo>
                      <a:pt x="2262" y="1917"/>
                    </a:lnTo>
                    <a:lnTo>
                      <a:pt x="2238" y="1830"/>
                    </a:lnTo>
                    <a:lnTo>
                      <a:pt x="2234" y="1821"/>
                    </a:lnTo>
                    <a:lnTo>
                      <a:pt x="2226" y="1814"/>
                    </a:lnTo>
                    <a:lnTo>
                      <a:pt x="2215" y="1810"/>
                    </a:lnTo>
                    <a:lnTo>
                      <a:pt x="2204" y="1810"/>
                    </a:lnTo>
                    <a:lnTo>
                      <a:pt x="2163" y="1822"/>
                    </a:lnTo>
                    <a:lnTo>
                      <a:pt x="2148" y="1801"/>
                    </a:lnTo>
                    <a:lnTo>
                      <a:pt x="2131" y="1781"/>
                    </a:lnTo>
                    <a:lnTo>
                      <a:pt x="2152" y="1744"/>
                    </a:lnTo>
                    <a:lnTo>
                      <a:pt x="2156" y="1733"/>
                    </a:lnTo>
                    <a:lnTo>
                      <a:pt x="2155" y="1722"/>
                    </a:lnTo>
                    <a:lnTo>
                      <a:pt x="2151" y="1713"/>
                    </a:lnTo>
                    <a:lnTo>
                      <a:pt x="2143" y="1706"/>
                    </a:lnTo>
                    <a:lnTo>
                      <a:pt x="2064" y="1661"/>
                    </a:lnTo>
                    <a:lnTo>
                      <a:pt x="2055" y="1658"/>
                    </a:lnTo>
                    <a:lnTo>
                      <a:pt x="2044" y="1658"/>
                    </a:lnTo>
                    <a:lnTo>
                      <a:pt x="2034" y="1664"/>
                    </a:lnTo>
                    <a:lnTo>
                      <a:pt x="2027" y="1672"/>
                    </a:lnTo>
                    <a:lnTo>
                      <a:pt x="2006" y="1709"/>
                    </a:lnTo>
                    <a:lnTo>
                      <a:pt x="1980" y="1704"/>
                    </a:lnTo>
                    <a:lnTo>
                      <a:pt x="1954" y="1701"/>
                    </a:lnTo>
                    <a:lnTo>
                      <a:pt x="1943" y="1661"/>
                    </a:lnTo>
                    <a:lnTo>
                      <a:pt x="1938" y="1650"/>
                    </a:lnTo>
                    <a:lnTo>
                      <a:pt x="1930" y="1644"/>
                    </a:lnTo>
                    <a:lnTo>
                      <a:pt x="1920" y="1640"/>
                    </a:lnTo>
                    <a:close/>
                    <a:moveTo>
                      <a:pt x="2423" y="909"/>
                    </a:moveTo>
                    <a:lnTo>
                      <a:pt x="2408" y="910"/>
                    </a:lnTo>
                    <a:lnTo>
                      <a:pt x="2294" y="941"/>
                    </a:lnTo>
                    <a:lnTo>
                      <a:pt x="2282" y="948"/>
                    </a:lnTo>
                    <a:lnTo>
                      <a:pt x="2272" y="958"/>
                    </a:lnTo>
                    <a:lnTo>
                      <a:pt x="2267" y="972"/>
                    </a:lnTo>
                    <a:lnTo>
                      <a:pt x="2268" y="986"/>
                    </a:lnTo>
                    <a:lnTo>
                      <a:pt x="2283" y="1041"/>
                    </a:lnTo>
                    <a:lnTo>
                      <a:pt x="2255" y="1060"/>
                    </a:lnTo>
                    <a:lnTo>
                      <a:pt x="2228" y="1082"/>
                    </a:lnTo>
                    <a:lnTo>
                      <a:pt x="2179" y="1054"/>
                    </a:lnTo>
                    <a:lnTo>
                      <a:pt x="2166" y="1050"/>
                    </a:lnTo>
                    <a:lnTo>
                      <a:pt x="2151" y="1050"/>
                    </a:lnTo>
                    <a:lnTo>
                      <a:pt x="2139" y="1057"/>
                    </a:lnTo>
                    <a:lnTo>
                      <a:pt x="2128" y="1068"/>
                    </a:lnTo>
                    <a:lnTo>
                      <a:pt x="2070" y="1170"/>
                    </a:lnTo>
                    <a:lnTo>
                      <a:pt x="2066" y="1184"/>
                    </a:lnTo>
                    <a:lnTo>
                      <a:pt x="2066" y="1198"/>
                    </a:lnTo>
                    <a:lnTo>
                      <a:pt x="2072" y="1212"/>
                    </a:lnTo>
                    <a:lnTo>
                      <a:pt x="2083" y="1221"/>
                    </a:lnTo>
                    <a:lnTo>
                      <a:pt x="2132" y="1249"/>
                    </a:lnTo>
                    <a:lnTo>
                      <a:pt x="2126" y="1284"/>
                    </a:lnTo>
                    <a:lnTo>
                      <a:pt x="2123" y="1317"/>
                    </a:lnTo>
                    <a:lnTo>
                      <a:pt x="2068" y="1332"/>
                    </a:lnTo>
                    <a:lnTo>
                      <a:pt x="2055" y="1338"/>
                    </a:lnTo>
                    <a:lnTo>
                      <a:pt x="2046" y="1349"/>
                    </a:lnTo>
                    <a:lnTo>
                      <a:pt x="2042" y="1362"/>
                    </a:lnTo>
                    <a:lnTo>
                      <a:pt x="2043" y="1377"/>
                    </a:lnTo>
                    <a:lnTo>
                      <a:pt x="2074" y="1492"/>
                    </a:lnTo>
                    <a:lnTo>
                      <a:pt x="2080" y="1505"/>
                    </a:lnTo>
                    <a:lnTo>
                      <a:pt x="2091" y="1514"/>
                    </a:lnTo>
                    <a:lnTo>
                      <a:pt x="2104" y="1518"/>
                    </a:lnTo>
                    <a:lnTo>
                      <a:pt x="2119" y="1517"/>
                    </a:lnTo>
                    <a:lnTo>
                      <a:pt x="2172" y="1502"/>
                    </a:lnTo>
                    <a:lnTo>
                      <a:pt x="2192" y="1530"/>
                    </a:lnTo>
                    <a:lnTo>
                      <a:pt x="2215" y="1557"/>
                    </a:lnTo>
                    <a:lnTo>
                      <a:pt x="2187" y="1606"/>
                    </a:lnTo>
                    <a:lnTo>
                      <a:pt x="2182" y="1620"/>
                    </a:lnTo>
                    <a:lnTo>
                      <a:pt x="2183" y="1634"/>
                    </a:lnTo>
                    <a:lnTo>
                      <a:pt x="2190" y="1646"/>
                    </a:lnTo>
                    <a:lnTo>
                      <a:pt x="2200" y="1657"/>
                    </a:lnTo>
                    <a:lnTo>
                      <a:pt x="2303" y="1716"/>
                    </a:lnTo>
                    <a:lnTo>
                      <a:pt x="2316" y="1721"/>
                    </a:lnTo>
                    <a:lnTo>
                      <a:pt x="2331" y="1720"/>
                    </a:lnTo>
                    <a:lnTo>
                      <a:pt x="2343" y="1713"/>
                    </a:lnTo>
                    <a:lnTo>
                      <a:pt x="2354" y="1702"/>
                    </a:lnTo>
                    <a:lnTo>
                      <a:pt x="2382" y="1653"/>
                    </a:lnTo>
                    <a:lnTo>
                      <a:pt x="2415" y="1660"/>
                    </a:lnTo>
                    <a:lnTo>
                      <a:pt x="2450" y="1662"/>
                    </a:lnTo>
                    <a:lnTo>
                      <a:pt x="2464" y="1717"/>
                    </a:lnTo>
                    <a:lnTo>
                      <a:pt x="2471" y="1730"/>
                    </a:lnTo>
                    <a:lnTo>
                      <a:pt x="2482" y="1740"/>
                    </a:lnTo>
                    <a:lnTo>
                      <a:pt x="2495" y="1744"/>
                    </a:lnTo>
                    <a:lnTo>
                      <a:pt x="2510" y="1742"/>
                    </a:lnTo>
                    <a:lnTo>
                      <a:pt x="2625" y="1712"/>
                    </a:lnTo>
                    <a:lnTo>
                      <a:pt x="2637" y="1705"/>
                    </a:lnTo>
                    <a:lnTo>
                      <a:pt x="2646" y="1696"/>
                    </a:lnTo>
                    <a:lnTo>
                      <a:pt x="2651" y="1682"/>
                    </a:lnTo>
                    <a:lnTo>
                      <a:pt x="2650" y="1668"/>
                    </a:lnTo>
                    <a:lnTo>
                      <a:pt x="2635" y="1613"/>
                    </a:lnTo>
                    <a:lnTo>
                      <a:pt x="2663" y="1593"/>
                    </a:lnTo>
                    <a:lnTo>
                      <a:pt x="2690" y="1570"/>
                    </a:lnTo>
                    <a:lnTo>
                      <a:pt x="2739" y="1598"/>
                    </a:lnTo>
                    <a:lnTo>
                      <a:pt x="2753" y="1604"/>
                    </a:lnTo>
                    <a:lnTo>
                      <a:pt x="2767" y="1602"/>
                    </a:lnTo>
                    <a:lnTo>
                      <a:pt x="2779" y="1596"/>
                    </a:lnTo>
                    <a:lnTo>
                      <a:pt x="2789" y="1585"/>
                    </a:lnTo>
                    <a:lnTo>
                      <a:pt x="2849" y="1482"/>
                    </a:lnTo>
                    <a:lnTo>
                      <a:pt x="2853" y="1469"/>
                    </a:lnTo>
                    <a:lnTo>
                      <a:pt x="2853" y="1454"/>
                    </a:lnTo>
                    <a:lnTo>
                      <a:pt x="2846" y="1442"/>
                    </a:lnTo>
                    <a:lnTo>
                      <a:pt x="2835" y="1433"/>
                    </a:lnTo>
                    <a:lnTo>
                      <a:pt x="2786" y="1404"/>
                    </a:lnTo>
                    <a:lnTo>
                      <a:pt x="2793" y="1370"/>
                    </a:lnTo>
                    <a:lnTo>
                      <a:pt x="2795" y="1336"/>
                    </a:lnTo>
                    <a:lnTo>
                      <a:pt x="2850" y="1321"/>
                    </a:lnTo>
                    <a:lnTo>
                      <a:pt x="2862" y="1314"/>
                    </a:lnTo>
                    <a:lnTo>
                      <a:pt x="2871" y="1304"/>
                    </a:lnTo>
                    <a:lnTo>
                      <a:pt x="2877" y="1290"/>
                    </a:lnTo>
                    <a:lnTo>
                      <a:pt x="2875" y="1276"/>
                    </a:lnTo>
                    <a:lnTo>
                      <a:pt x="2845" y="1162"/>
                    </a:lnTo>
                    <a:lnTo>
                      <a:pt x="2838" y="1149"/>
                    </a:lnTo>
                    <a:lnTo>
                      <a:pt x="2827" y="1140"/>
                    </a:lnTo>
                    <a:lnTo>
                      <a:pt x="2814" y="1134"/>
                    </a:lnTo>
                    <a:lnTo>
                      <a:pt x="2799" y="1136"/>
                    </a:lnTo>
                    <a:lnTo>
                      <a:pt x="2745" y="1150"/>
                    </a:lnTo>
                    <a:lnTo>
                      <a:pt x="2726" y="1122"/>
                    </a:lnTo>
                    <a:lnTo>
                      <a:pt x="2703" y="1096"/>
                    </a:lnTo>
                    <a:lnTo>
                      <a:pt x="2731" y="1046"/>
                    </a:lnTo>
                    <a:lnTo>
                      <a:pt x="2737" y="1033"/>
                    </a:lnTo>
                    <a:lnTo>
                      <a:pt x="2735" y="1018"/>
                    </a:lnTo>
                    <a:lnTo>
                      <a:pt x="2729" y="1006"/>
                    </a:lnTo>
                    <a:lnTo>
                      <a:pt x="2718" y="997"/>
                    </a:lnTo>
                    <a:lnTo>
                      <a:pt x="2615" y="937"/>
                    </a:lnTo>
                    <a:lnTo>
                      <a:pt x="2602" y="933"/>
                    </a:lnTo>
                    <a:lnTo>
                      <a:pt x="2587" y="934"/>
                    </a:lnTo>
                    <a:lnTo>
                      <a:pt x="2575" y="940"/>
                    </a:lnTo>
                    <a:lnTo>
                      <a:pt x="2565" y="950"/>
                    </a:lnTo>
                    <a:lnTo>
                      <a:pt x="2536" y="1000"/>
                    </a:lnTo>
                    <a:lnTo>
                      <a:pt x="2503" y="993"/>
                    </a:lnTo>
                    <a:lnTo>
                      <a:pt x="2468" y="990"/>
                    </a:lnTo>
                    <a:lnTo>
                      <a:pt x="2454" y="936"/>
                    </a:lnTo>
                    <a:lnTo>
                      <a:pt x="2447" y="924"/>
                    </a:lnTo>
                    <a:lnTo>
                      <a:pt x="2436" y="914"/>
                    </a:lnTo>
                    <a:lnTo>
                      <a:pt x="2423" y="909"/>
                    </a:lnTo>
                    <a:close/>
                    <a:moveTo>
                      <a:pt x="1462" y="612"/>
                    </a:moveTo>
                    <a:lnTo>
                      <a:pt x="1447" y="616"/>
                    </a:lnTo>
                    <a:lnTo>
                      <a:pt x="1434" y="624"/>
                    </a:lnTo>
                    <a:lnTo>
                      <a:pt x="1424" y="636"/>
                    </a:lnTo>
                    <a:lnTo>
                      <a:pt x="1418" y="650"/>
                    </a:lnTo>
                    <a:lnTo>
                      <a:pt x="1402" y="724"/>
                    </a:lnTo>
                    <a:lnTo>
                      <a:pt x="1355" y="729"/>
                    </a:lnTo>
                    <a:lnTo>
                      <a:pt x="1310" y="740"/>
                    </a:lnTo>
                    <a:lnTo>
                      <a:pt x="1270" y="676"/>
                    </a:lnTo>
                    <a:lnTo>
                      <a:pt x="1259" y="664"/>
                    </a:lnTo>
                    <a:lnTo>
                      <a:pt x="1246" y="656"/>
                    </a:lnTo>
                    <a:lnTo>
                      <a:pt x="1231" y="652"/>
                    </a:lnTo>
                    <a:lnTo>
                      <a:pt x="1216" y="653"/>
                    </a:lnTo>
                    <a:lnTo>
                      <a:pt x="1202" y="660"/>
                    </a:lnTo>
                    <a:lnTo>
                      <a:pt x="1067" y="745"/>
                    </a:lnTo>
                    <a:lnTo>
                      <a:pt x="1055" y="754"/>
                    </a:lnTo>
                    <a:lnTo>
                      <a:pt x="1048" y="768"/>
                    </a:lnTo>
                    <a:lnTo>
                      <a:pt x="1044" y="782"/>
                    </a:lnTo>
                    <a:lnTo>
                      <a:pt x="1046" y="798"/>
                    </a:lnTo>
                    <a:lnTo>
                      <a:pt x="1052" y="813"/>
                    </a:lnTo>
                    <a:lnTo>
                      <a:pt x="1092" y="877"/>
                    </a:lnTo>
                    <a:lnTo>
                      <a:pt x="1063" y="913"/>
                    </a:lnTo>
                    <a:lnTo>
                      <a:pt x="1039" y="952"/>
                    </a:lnTo>
                    <a:lnTo>
                      <a:pt x="966" y="936"/>
                    </a:lnTo>
                    <a:lnTo>
                      <a:pt x="950" y="934"/>
                    </a:lnTo>
                    <a:lnTo>
                      <a:pt x="935" y="938"/>
                    </a:lnTo>
                    <a:lnTo>
                      <a:pt x="922" y="946"/>
                    </a:lnTo>
                    <a:lnTo>
                      <a:pt x="912" y="958"/>
                    </a:lnTo>
                    <a:lnTo>
                      <a:pt x="906" y="973"/>
                    </a:lnTo>
                    <a:lnTo>
                      <a:pt x="871" y="1128"/>
                    </a:lnTo>
                    <a:lnTo>
                      <a:pt x="870" y="1144"/>
                    </a:lnTo>
                    <a:lnTo>
                      <a:pt x="874" y="1158"/>
                    </a:lnTo>
                    <a:lnTo>
                      <a:pt x="882" y="1170"/>
                    </a:lnTo>
                    <a:lnTo>
                      <a:pt x="894" y="1181"/>
                    </a:lnTo>
                    <a:lnTo>
                      <a:pt x="908" y="1186"/>
                    </a:lnTo>
                    <a:lnTo>
                      <a:pt x="982" y="1204"/>
                    </a:lnTo>
                    <a:lnTo>
                      <a:pt x="987" y="1249"/>
                    </a:lnTo>
                    <a:lnTo>
                      <a:pt x="998" y="1294"/>
                    </a:lnTo>
                    <a:lnTo>
                      <a:pt x="934" y="1334"/>
                    </a:lnTo>
                    <a:lnTo>
                      <a:pt x="922" y="1345"/>
                    </a:lnTo>
                    <a:lnTo>
                      <a:pt x="914" y="1358"/>
                    </a:lnTo>
                    <a:lnTo>
                      <a:pt x="911" y="1373"/>
                    </a:lnTo>
                    <a:lnTo>
                      <a:pt x="912" y="1388"/>
                    </a:lnTo>
                    <a:lnTo>
                      <a:pt x="918" y="1402"/>
                    </a:lnTo>
                    <a:lnTo>
                      <a:pt x="1003" y="1537"/>
                    </a:lnTo>
                    <a:lnTo>
                      <a:pt x="1014" y="1549"/>
                    </a:lnTo>
                    <a:lnTo>
                      <a:pt x="1026" y="1557"/>
                    </a:lnTo>
                    <a:lnTo>
                      <a:pt x="1040" y="1560"/>
                    </a:lnTo>
                    <a:lnTo>
                      <a:pt x="1056" y="1558"/>
                    </a:lnTo>
                    <a:lnTo>
                      <a:pt x="1071" y="1553"/>
                    </a:lnTo>
                    <a:lnTo>
                      <a:pt x="1135" y="1512"/>
                    </a:lnTo>
                    <a:lnTo>
                      <a:pt x="1171" y="1541"/>
                    </a:lnTo>
                    <a:lnTo>
                      <a:pt x="1210" y="1565"/>
                    </a:lnTo>
                    <a:lnTo>
                      <a:pt x="1194" y="1640"/>
                    </a:lnTo>
                    <a:lnTo>
                      <a:pt x="1192" y="1654"/>
                    </a:lnTo>
                    <a:lnTo>
                      <a:pt x="1196" y="1670"/>
                    </a:lnTo>
                    <a:lnTo>
                      <a:pt x="1204" y="1682"/>
                    </a:lnTo>
                    <a:lnTo>
                      <a:pt x="1216" y="1692"/>
                    </a:lnTo>
                    <a:lnTo>
                      <a:pt x="1231" y="1698"/>
                    </a:lnTo>
                    <a:lnTo>
                      <a:pt x="1386" y="1733"/>
                    </a:lnTo>
                    <a:lnTo>
                      <a:pt x="1402" y="1734"/>
                    </a:lnTo>
                    <a:lnTo>
                      <a:pt x="1416" y="1730"/>
                    </a:lnTo>
                    <a:lnTo>
                      <a:pt x="1428" y="1722"/>
                    </a:lnTo>
                    <a:lnTo>
                      <a:pt x="1439" y="1710"/>
                    </a:lnTo>
                    <a:lnTo>
                      <a:pt x="1444" y="1696"/>
                    </a:lnTo>
                    <a:lnTo>
                      <a:pt x="1462" y="1622"/>
                    </a:lnTo>
                    <a:lnTo>
                      <a:pt x="1507" y="1617"/>
                    </a:lnTo>
                    <a:lnTo>
                      <a:pt x="1552" y="1606"/>
                    </a:lnTo>
                    <a:lnTo>
                      <a:pt x="1592" y="1670"/>
                    </a:lnTo>
                    <a:lnTo>
                      <a:pt x="1603" y="1682"/>
                    </a:lnTo>
                    <a:lnTo>
                      <a:pt x="1616" y="1690"/>
                    </a:lnTo>
                    <a:lnTo>
                      <a:pt x="1631" y="1694"/>
                    </a:lnTo>
                    <a:lnTo>
                      <a:pt x="1646" y="1693"/>
                    </a:lnTo>
                    <a:lnTo>
                      <a:pt x="1660" y="1686"/>
                    </a:lnTo>
                    <a:lnTo>
                      <a:pt x="1795" y="1601"/>
                    </a:lnTo>
                    <a:lnTo>
                      <a:pt x="1807" y="1592"/>
                    </a:lnTo>
                    <a:lnTo>
                      <a:pt x="1815" y="1578"/>
                    </a:lnTo>
                    <a:lnTo>
                      <a:pt x="1818" y="1564"/>
                    </a:lnTo>
                    <a:lnTo>
                      <a:pt x="1816" y="1548"/>
                    </a:lnTo>
                    <a:lnTo>
                      <a:pt x="1811" y="1533"/>
                    </a:lnTo>
                    <a:lnTo>
                      <a:pt x="1770" y="1469"/>
                    </a:lnTo>
                    <a:lnTo>
                      <a:pt x="1799" y="1433"/>
                    </a:lnTo>
                    <a:lnTo>
                      <a:pt x="1823" y="1394"/>
                    </a:lnTo>
                    <a:lnTo>
                      <a:pt x="1898" y="1410"/>
                    </a:lnTo>
                    <a:lnTo>
                      <a:pt x="1914" y="1412"/>
                    </a:lnTo>
                    <a:lnTo>
                      <a:pt x="1928" y="1408"/>
                    </a:lnTo>
                    <a:lnTo>
                      <a:pt x="1940" y="1400"/>
                    </a:lnTo>
                    <a:lnTo>
                      <a:pt x="1951" y="1389"/>
                    </a:lnTo>
                    <a:lnTo>
                      <a:pt x="1956" y="1374"/>
                    </a:lnTo>
                    <a:lnTo>
                      <a:pt x="1991" y="1218"/>
                    </a:lnTo>
                    <a:lnTo>
                      <a:pt x="1992" y="1204"/>
                    </a:lnTo>
                    <a:lnTo>
                      <a:pt x="1988" y="1188"/>
                    </a:lnTo>
                    <a:lnTo>
                      <a:pt x="1980" y="1176"/>
                    </a:lnTo>
                    <a:lnTo>
                      <a:pt x="1970" y="1165"/>
                    </a:lnTo>
                    <a:lnTo>
                      <a:pt x="1955" y="1160"/>
                    </a:lnTo>
                    <a:lnTo>
                      <a:pt x="1880" y="1142"/>
                    </a:lnTo>
                    <a:lnTo>
                      <a:pt x="1875" y="1097"/>
                    </a:lnTo>
                    <a:lnTo>
                      <a:pt x="1864" y="1052"/>
                    </a:lnTo>
                    <a:lnTo>
                      <a:pt x="1930" y="1012"/>
                    </a:lnTo>
                    <a:lnTo>
                      <a:pt x="1940" y="1001"/>
                    </a:lnTo>
                    <a:lnTo>
                      <a:pt x="1948" y="988"/>
                    </a:lnTo>
                    <a:lnTo>
                      <a:pt x="1952" y="973"/>
                    </a:lnTo>
                    <a:lnTo>
                      <a:pt x="1951" y="958"/>
                    </a:lnTo>
                    <a:lnTo>
                      <a:pt x="1944" y="944"/>
                    </a:lnTo>
                    <a:lnTo>
                      <a:pt x="1860" y="809"/>
                    </a:lnTo>
                    <a:lnTo>
                      <a:pt x="1850" y="797"/>
                    </a:lnTo>
                    <a:lnTo>
                      <a:pt x="1836" y="789"/>
                    </a:lnTo>
                    <a:lnTo>
                      <a:pt x="1822" y="786"/>
                    </a:lnTo>
                    <a:lnTo>
                      <a:pt x="1806" y="788"/>
                    </a:lnTo>
                    <a:lnTo>
                      <a:pt x="1792" y="794"/>
                    </a:lnTo>
                    <a:lnTo>
                      <a:pt x="1727" y="834"/>
                    </a:lnTo>
                    <a:lnTo>
                      <a:pt x="1691" y="805"/>
                    </a:lnTo>
                    <a:lnTo>
                      <a:pt x="1652" y="781"/>
                    </a:lnTo>
                    <a:lnTo>
                      <a:pt x="1670" y="706"/>
                    </a:lnTo>
                    <a:lnTo>
                      <a:pt x="1670" y="692"/>
                    </a:lnTo>
                    <a:lnTo>
                      <a:pt x="1666" y="677"/>
                    </a:lnTo>
                    <a:lnTo>
                      <a:pt x="1658" y="664"/>
                    </a:lnTo>
                    <a:lnTo>
                      <a:pt x="1647" y="654"/>
                    </a:lnTo>
                    <a:lnTo>
                      <a:pt x="1632" y="648"/>
                    </a:lnTo>
                    <a:lnTo>
                      <a:pt x="1476" y="613"/>
                    </a:lnTo>
                    <a:lnTo>
                      <a:pt x="1462" y="612"/>
                    </a:lnTo>
                    <a:close/>
                    <a:moveTo>
                      <a:pt x="1744" y="0"/>
                    </a:moveTo>
                    <a:lnTo>
                      <a:pt x="1852" y="4"/>
                    </a:lnTo>
                    <a:lnTo>
                      <a:pt x="1956" y="14"/>
                    </a:lnTo>
                    <a:lnTo>
                      <a:pt x="2059" y="32"/>
                    </a:lnTo>
                    <a:lnTo>
                      <a:pt x="2156" y="54"/>
                    </a:lnTo>
                    <a:lnTo>
                      <a:pt x="2251" y="82"/>
                    </a:lnTo>
                    <a:lnTo>
                      <a:pt x="2342" y="114"/>
                    </a:lnTo>
                    <a:lnTo>
                      <a:pt x="2430" y="152"/>
                    </a:lnTo>
                    <a:lnTo>
                      <a:pt x="2512" y="192"/>
                    </a:lnTo>
                    <a:lnTo>
                      <a:pt x="2593" y="234"/>
                    </a:lnTo>
                    <a:lnTo>
                      <a:pt x="2667" y="280"/>
                    </a:lnTo>
                    <a:lnTo>
                      <a:pt x="2738" y="326"/>
                    </a:lnTo>
                    <a:lnTo>
                      <a:pt x="2803" y="374"/>
                    </a:lnTo>
                    <a:lnTo>
                      <a:pt x="2865" y="422"/>
                    </a:lnTo>
                    <a:lnTo>
                      <a:pt x="2921" y="470"/>
                    </a:lnTo>
                    <a:lnTo>
                      <a:pt x="2971" y="518"/>
                    </a:lnTo>
                    <a:lnTo>
                      <a:pt x="3018" y="564"/>
                    </a:lnTo>
                    <a:lnTo>
                      <a:pt x="3058" y="608"/>
                    </a:lnTo>
                    <a:lnTo>
                      <a:pt x="3094" y="650"/>
                    </a:lnTo>
                    <a:lnTo>
                      <a:pt x="3138" y="709"/>
                    </a:lnTo>
                    <a:lnTo>
                      <a:pt x="3179" y="773"/>
                    </a:lnTo>
                    <a:lnTo>
                      <a:pt x="3218" y="841"/>
                    </a:lnTo>
                    <a:lnTo>
                      <a:pt x="3255" y="913"/>
                    </a:lnTo>
                    <a:lnTo>
                      <a:pt x="3289" y="989"/>
                    </a:lnTo>
                    <a:lnTo>
                      <a:pt x="3318" y="1068"/>
                    </a:lnTo>
                    <a:lnTo>
                      <a:pt x="3345" y="1149"/>
                    </a:lnTo>
                    <a:lnTo>
                      <a:pt x="3366" y="1232"/>
                    </a:lnTo>
                    <a:lnTo>
                      <a:pt x="3385" y="1317"/>
                    </a:lnTo>
                    <a:lnTo>
                      <a:pt x="3397" y="1404"/>
                    </a:lnTo>
                    <a:lnTo>
                      <a:pt x="3406" y="1492"/>
                    </a:lnTo>
                    <a:lnTo>
                      <a:pt x="3409" y="1580"/>
                    </a:lnTo>
                    <a:lnTo>
                      <a:pt x="3406" y="1668"/>
                    </a:lnTo>
                    <a:lnTo>
                      <a:pt x="3398" y="1756"/>
                    </a:lnTo>
                    <a:lnTo>
                      <a:pt x="3383" y="1842"/>
                    </a:lnTo>
                    <a:lnTo>
                      <a:pt x="3362" y="1928"/>
                    </a:lnTo>
                    <a:lnTo>
                      <a:pt x="3335" y="2012"/>
                    </a:lnTo>
                    <a:lnTo>
                      <a:pt x="3301" y="2093"/>
                    </a:lnTo>
                    <a:lnTo>
                      <a:pt x="3259" y="2173"/>
                    </a:lnTo>
                    <a:lnTo>
                      <a:pt x="3211" y="2253"/>
                    </a:lnTo>
                    <a:lnTo>
                      <a:pt x="3158" y="2334"/>
                    </a:lnTo>
                    <a:lnTo>
                      <a:pt x="3102" y="2417"/>
                    </a:lnTo>
                    <a:lnTo>
                      <a:pt x="3063" y="2473"/>
                    </a:lnTo>
                    <a:lnTo>
                      <a:pt x="3026" y="2530"/>
                    </a:lnTo>
                    <a:lnTo>
                      <a:pt x="2989" y="2588"/>
                    </a:lnTo>
                    <a:lnTo>
                      <a:pt x="2953" y="2646"/>
                    </a:lnTo>
                    <a:lnTo>
                      <a:pt x="2919" y="2706"/>
                    </a:lnTo>
                    <a:lnTo>
                      <a:pt x="2887" y="2766"/>
                    </a:lnTo>
                    <a:lnTo>
                      <a:pt x="2861" y="2828"/>
                    </a:lnTo>
                    <a:lnTo>
                      <a:pt x="2837" y="2889"/>
                    </a:lnTo>
                    <a:lnTo>
                      <a:pt x="2818" y="2950"/>
                    </a:lnTo>
                    <a:lnTo>
                      <a:pt x="2806" y="3013"/>
                    </a:lnTo>
                    <a:lnTo>
                      <a:pt x="2798" y="3077"/>
                    </a:lnTo>
                    <a:lnTo>
                      <a:pt x="2799" y="3140"/>
                    </a:lnTo>
                    <a:lnTo>
                      <a:pt x="2806" y="3204"/>
                    </a:lnTo>
                    <a:lnTo>
                      <a:pt x="2823" y="3268"/>
                    </a:lnTo>
                    <a:lnTo>
                      <a:pt x="2826" y="3285"/>
                    </a:lnTo>
                    <a:lnTo>
                      <a:pt x="2823" y="3301"/>
                    </a:lnTo>
                    <a:lnTo>
                      <a:pt x="2818" y="3317"/>
                    </a:lnTo>
                    <a:lnTo>
                      <a:pt x="2807" y="3330"/>
                    </a:lnTo>
                    <a:lnTo>
                      <a:pt x="1722" y="4366"/>
                    </a:lnTo>
                    <a:lnTo>
                      <a:pt x="1708" y="4376"/>
                    </a:lnTo>
                    <a:lnTo>
                      <a:pt x="1695" y="4381"/>
                    </a:lnTo>
                    <a:lnTo>
                      <a:pt x="1679" y="4384"/>
                    </a:lnTo>
                    <a:lnTo>
                      <a:pt x="1671" y="4382"/>
                    </a:lnTo>
                    <a:lnTo>
                      <a:pt x="1663" y="4381"/>
                    </a:lnTo>
                    <a:lnTo>
                      <a:pt x="1644" y="4372"/>
                    </a:lnTo>
                    <a:lnTo>
                      <a:pt x="1630" y="4357"/>
                    </a:lnTo>
                    <a:lnTo>
                      <a:pt x="1620" y="4337"/>
                    </a:lnTo>
                    <a:lnTo>
                      <a:pt x="1606" y="4284"/>
                    </a:lnTo>
                    <a:lnTo>
                      <a:pt x="1588" y="4228"/>
                    </a:lnTo>
                    <a:lnTo>
                      <a:pt x="1567" y="4168"/>
                    </a:lnTo>
                    <a:lnTo>
                      <a:pt x="1543" y="4106"/>
                    </a:lnTo>
                    <a:lnTo>
                      <a:pt x="1518" y="4044"/>
                    </a:lnTo>
                    <a:lnTo>
                      <a:pt x="1490" y="3982"/>
                    </a:lnTo>
                    <a:lnTo>
                      <a:pt x="1459" y="3921"/>
                    </a:lnTo>
                    <a:lnTo>
                      <a:pt x="1427" y="3864"/>
                    </a:lnTo>
                    <a:lnTo>
                      <a:pt x="1392" y="3808"/>
                    </a:lnTo>
                    <a:lnTo>
                      <a:pt x="1356" y="3757"/>
                    </a:lnTo>
                    <a:lnTo>
                      <a:pt x="1319" y="3710"/>
                    </a:lnTo>
                    <a:lnTo>
                      <a:pt x="1280" y="3670"/>
                    </a:lnTo>
                    <a:lnTo>
                      <a:pt x="1240" y="3637"/>
                    </a:lnTo>
                    <a:lnTo>
                      <a:pt x="1199" y="3612"/>
                    </a:lnTo>
                    <a:lnTo>
                      <a:pt x="1158" y="3596"/>
                    </a:lnTo>
                    <a:lnTo>
                      <a:pt x="1138" y="3592"/>
                    </a:lnTo>
                    <a:lnTo>
                      <a:pt x="1114" y="3589"/>
                    </a:lnTo>
                    <a:lnTo>
                      <a:pt x="1087" y="3589"/>
                    </a:lnTo>
                    <a:lnTo>
                      <a:pt x="1046" y="3590"/>
                    </a:lnTo>
                    <a:lnTo>
                      <a:pt x="999" y="3593"/>
                    </a:lnTo>
                    <a:lnTo>
                      <a:pt x="951" y="3598"/>
                    </a:lnTo>
                    <a:lnTo>
                      <a:pt x="899" y="3604"/>
                    </a:lnTo>
                    <a:lnTo>
                      <a:pt x="817" y="3613"/>
                    </a:lnTo>
                    <a:lnTo>
                      <a:pt x="736" y="3621"/>
                    </a:lnTo>
                    <a:lnTo>
                      <a:pt x="656" y="3624"/>
                    </a:lnTo>
                    <a:lnTo>
                      <a:pt x="600" y="3621"/>
                    </a:lnTo>
                    <a:lnTo>
                      <a:pt x="551" y="3616"/>
                    </a:lnTo>
                    <a:lnTo>
                      <a:pt x="507" y="3605"/>
                    </a:lnTo>
                    <a:lnTo>
                      <a:pt x="469" y="3590"/>
                    </a:lnTo>
                    <a:lnTo>
                      <a:pt x="437" y="3572"/>
                    </a:lnTo>
                    <a:lnTo>
                      <a:pt x="411" y="3549"/>
                    </a:lnTo>
                    <a:lnTo>
                      <a:pt x="391" y="3522"/>
                    </a:lnTo>
                    <a:lnTo>
                      <a:pt x="376" y="3492"/>
                    </a:lnTo>
                    <a:lnTo>
                      <a:pt x="367" y="3457"/>
                    </a:lnTo>
                    <a:lnTo>
                      <a:pt x="352" y="3358"/>
                    </a:lnTo>
                    <a:lnTo>
                      <a:pt x="339" y="3260"/>
                    </a:lnTo>
                    <a:lnTo>
                      <a:pt x="331" y="3201"/>
                    </a:lnTo>
                    <a:lnTo>
                      <a:pt x="323" y="3142"/>
                    </a:lnTo>
                    <a:lnTo>
                      <a:pt x="313" y="3085"/>
                    </a:lnTo>
                    <a:lnTo>
                      <a:pt x="304" y="3026"/>
                    </a:lnTo>
                    <a:lnTo>
                      <a:pt x="292" y="2970"/>
                    </a:lnTo>
                    <a:lnTo>
                      <a:pt x="279" y="2916"/>
                    </a:lnTo>
                    <a:lnTo>
                      <a:pt x="263" y="2862"/>
                    </a:lnTo>
                    <a:lnTo>
                      <a:pt x="244" y="2810"/>
                    </a:lnTo>
                    <a:lnTo>
                      <a:pt x="223" y="2761"/>
                    </a:lnTo>
                    <a:lnTo>
                      <a:pt x="199" y="2716"/>
                    </a:lnTo>
                    <a:lnTo>
                      <a:pt x="169" y="2672"/>
                    </a:lnTo>
                    <a:lnTo>
                      <a:pt x="136" y="2632"/>
                    </a:lnTo>
                    <a:lnTo>
                      <a:pt x="99" y="2594"/>
                    </a:lnTo>
                    <a:lnTo>
                      <a:pt x="56" y="2562"/>
                    </a:lnTo>
                    <a:lnTo>
                      <a:pt x="33" y="2542"/>
                    </a:lnTo>
                    <a:lnTo>
                      <a:pt x="17" y="2521"/>
                    </a:lnTo>
                    <a:lnTo>
                      <a:pt x="7" y="2496"/>
                    </a:lnTo>
                    <a:lnTo>
                      <a:pt x="1" y="2469"/>
                    </a:lnTo>
                    <a:lnTo>
                      <a:pt x="0" y="2441"/>
                    </a:lnTo>
                    <a:lnTo>
                      <a:pt x="4" y="2410"/>
                    </a:lnTo>
                    <a:lnTo>
                      <a:pt x="12" y="2378"/>
                    </a:lnTo>
                    <a:lnTo>
                      <a:pt x="23" y="2345"/>
                    </a:lnTo>
                    <a:lnTo>
                      <a:pt x="36" y="2310"/>
                    </a:lnTo>
                    <a:lnTo>
                      <a:pt x="53" y="2276"/>
                    </a:lnTo>
                    <a:lnTo>
                      <a:pt x="71" y="2240"/>
                    </a:lnTo>
                    <a:lnTo>
                      <a:pt x="91" y="2202"/>
                    </a:lnTo>
                    <a:lnTo>
                      <a:pt x="111" y="2166"/>
                    </a:lnTo>
                    <a:lnTo>
                      <a:pt x="132" y="2129"/>
                    </a:lnTo>
                    <a:lnTo>
                      <a:pt x="153" y="2090"/>
                    </a:lnTo>
                    <a:lnTo>
                      <a:pt x="175" y="2053"/>
                    </a:lnTo>
                    <a:lnTo>
                      <a:pt x="195" y="2016"/>
                    </a:lnTo>
                    <a:lnTo>
                      <a:pt x="212" y="1978"/>
                    </a:lnTo>
                    <a:lnTo>
                      <a:pt x="228" y="1944"/>
                    </a:lnTo>
                    <a:lnTo>
                      <a:pt x="240" y="1909"/>
                    </a:lnTo>
                    <a:lnTo>
                      <a:pt x="249" y="1877"/>
                    </a:lnTo>
                    <a:lnTo>
                      <a:pt x="253" y="1848"/>
                    </a:lnTo>
                    <a:lnTo>
                      <a:pt x="253" y="1821"/>
                    </a:lnTo>
                    <a:lnTo>
                      <a:pt x="241" y="1736"/>
                    </a:lnTo>
                    <a:lnTo>
                      <a:pt x="231" y="1653"/>
                    </a:lnTo>
                    <a:lnTo>
                      <a:pt x="220" y="1572"/>
                    </a:lnTo>
                    <a:lnTo>
                      <a:pt x="211" y="1492"/>
                    </a:lnTo>
                    <a:lnTo>
                      <a:pt x="204" y="1414"/>
                    </a:lnTo>
                    <a:lnTo>
                      <a:pt x="200" y="1338"/>
                    </a:lnTo>
                    <a:lnTo>
                      <a:pt x="199" y="1264"/>
                    </a:lnTo>
                    <a:lnTo>
                      <a:pt x="203" y="1189"/>
                    </a:lnTo>
                    <a:lnTo>
                      <a:pt x="209" y="1116"/>
                    </a:lnTo>
                    <a:lnTo>
                      <a:pt x="223" y="1044"/>
                    </a:lnTo>
                    <a:lnTo>
                      <a:pt x="241" y="973"/>
                    </a:lnTo>
                    <a:lnTo>
                      <a:pt x="265" y="901"/>
                    </a:lnTo>
                    <a:lnTo>
                      <a:pt x="297" y="830"/>
                    </a:lnTo>
                    <a:lnTo>
                      <a:pt x="336" y="760"/>
                    </a:lnTo>
                    <a:lnTo>
                      <a:pt x="384" y="689"/>
                    </a:lnTo>
                    <a:lnTo>
                      <a:pt x="440" y="617"/>
                    </a:lnTo>
                    <a:lnTo>
                      <a:pt x="505" y="545"/>
                    </a:lnTo>
                    <a:lnTo>
                      <a:pt x="507" y="544"/>
                    </a:lnTo>
                    <a:lnTo>
                      <a:pt x="612" y="450"/>
                    </a:lnTo>
                    <a:lnTo>
                      <a:pt x="719" y="365"/>
                    </a:lnTo>
                    <a:lnTo>
                      <a:pt x="828" y="288"/>
                    </a:lnTo>
                    <a:lnTo>
                      <a:pt x="938" y="221"/>
                    </a:lnTo>
                    <a:lnTo>
                      <a:pt x="1050" y="162"/>
                    </a:lnTo>
                    <a:lnTo>
                      <a:pt x="1162" y="113"/>
                    </a:lnTo>
                    <a:lnTo>
                      <a:pt x="1276" y="72"/>
                    </a:lnTo>
                    <a:lnTo>
                      <a:pt x="1391" y="41"/>
                    </a:lnTo>
                    <a:lnTo>
                      <a:pt x="1508" y="18"/>
                    </a:lnTo>
                    <a:lnTo>
                      <a:pt x="1626" y="5"/>
                    </a:lnTo>
                    <a:lnTo>
                      <a:pt x="17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latin typeface="Open Sans Light" charset="0"/>
                  <a:ea typeface="Open Sans Light" charset="0"/>
                  <a:cs typeface="Open Sans Light" charset="0"/>
                </a:endParaRPr>
              </a:p>
            </p:txBody>
          </p:sp>
        </p:grpSp>
      </p:grpSp>
    </p:spTree>
    <p:extLst>
      <p:ext uri="{BB962C8B-B14F-4D97-AF65-F5344CB8AC3E}">
        <p14:creationId xmlns:p14="http://schemas.microsoft.com/office/powerpoint/2010/main" val="340051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 name="Tabell 200">
            <a:extLst>
              <a:ext uri="{FF2B5EF4-FFF2-40B4-BE49-F238E27FC236}">
                <a16:creationId xmlns:a16="http://schemas.microsoft.com/office/drawing/2014/main" id="{81502E0F-B930-4A08-94F3-11D83F3EA2D3}"/>
              </a:ext>
            </a:extLst>
          </p:cNvPr>
          <p:cNvGraphicFramePr>
            <a:graphicFrameLocks noGrp="1"/>
          </p:cNvGraphicFramePr>
          <p:nvPr>
            <p:extLst>
              <p:ext uri="{D42A27DB-BD31-4B8C-83A1-F6EECF244321}">
                <p14:modId xmlns:p14="http://schemas.microsoft.com/office/powerpoint/2010/main" val="3266251270"/>
              </p:ext>
            </p:extLst>
          </p:nvPr>
        </p:nvGraphicFramePr>
        <p:xfrm>
          <a:off x="945833" y="4797419"/>
          <a:ext cx="4117998" cy="1685172"/>
        </p:xfrm>
        <a:graphic>
          <a:graphicData uri="http://schemas.openxmlformats.org/drawingml/2006/table">
            <a:tbl>
              <a:tblPr firstRow="1" bandRow="1">
                <a:tableStyleId>{21E4AEA4-8DFA-4A89-87EB-49C32662AFE0}</a:tableStyleId>
              </a:tblPr>
              <a:tblGrid>
                <a:gridCol w="2587646">
                  <a:extLst>
                    <a:ext uri="{9D8B030D-6E8A-4147-A177-3AD203B41FA5}">
                      <a16:colId xmlns:a16="http://schemas.microsoft.com/office/drawing/2014/main" val="3429906218"/>
                    </a:ext>
                  </a:extLst>
                </a:gridCol>
                <a:gridCol w="765176">
                  <a:extLst>
                    <a:ext uri="{9D8B030D-6E8A-4147-A177-3AD203B41FA5}">
                      <a16:colId xmlns:a16="http://schemas.microsoft.com/office/drawing/2014/main" val="296256982"/>
                    </a:ext>
                  </a:extLst>
                </a:gridCol>
                <a:gridCol w="765176">
                  <a:extLst>
                    <a:ext uri="{9D8B030D-6E8A-4147-A177-3AD203B41FA5}">
                      <a16:colId xmlns:a16="http://schemas.microsoft.com/office/drawing/2014/main" val="2143802967"/>
                    </a:ext>
                  </a:extLst>
                </a:gridCol>
              </a:tblGrid>
              <a:tr h="561724">
                <a:tc>
                  <a:txBody>
                    <a:bodyPr/>
                    <a:lstStyle/>
                    <a:p>
                      <a:r>
                        <a:rPr lang="en-GB" sz="1400" b="1" noProof="0">
                          <a:solidFill>
                            <a:schemeClr val="tx1"/>
                          </a:solidFill>
                        </a:rPr>
                        <a:t>Feedback </a:t>
                      </a:r>
                      <a:r>
                        <a:rPr lang="en-GB" sz="1400" b="0" noProof="0">
                          <a:solidFill>
                            <a:schemeClr val="tx1"/>
                          </a:solidFill>
                        </a:rPr>
                        <a:t>from supervisor</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noProof="0" dirty="0">
                          <a:solidFill>
                            <a:schemeClr val="tx1"/>
                          </a:solidFill>
                        </a:rPr>
                        <a:t>4,60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dirty="0">
                          <a:solidFill>
                            <a:schemeClr val="tx1"/>
                          </a:solidFill>
                        </a:rPr>
                        <a:t>+0,70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5121505"/>
                  </a:ext>
                </a:extLst>
              </a:tr>
              <a:tr h="561724">
                <a:tc>
                  <a:txBody>
                    <a:bodyPr/>
                    <a:lstStyle/>
                    <a:p>
                      <a:r>
                        <a:rPr lang="en-GB" sz="1400" b="0" noProof="0">
                          <a:solidFill>
                            <a:schemeClr val="tx1"/>
                          </a:solidFill>
                        </a:rPr>
                        <a:t>Confidence in </a:t>
                      </a:r>
                      <a:r>
                        <a:rPr lang="en-GB" sz="1400" b="1" noProof="0">
                          <a:solidFill>
                            <a:schemeClr val="tx1"/>
                          </a:solidFill>
                        </a:rPr>
                        <a:t>CEO</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noProof="0">
                          <a:solidFill>
                            <a:schemeClr val="tx1"/>
                          </a:solidFill>
                        </a:rPr>
                        <a:t>4,36</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a:solidFill>
                            <a:schemeClr val="tx1"/>
                          </a:solidFill>
                        </a:rPr>
                        <a:t>+0,62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8046973"/>
                  </a:ext>
                </a:extLst>
              </a:tr>
              <a:tr h="561724">
                <a:tc>
                  <a:txBody>
                    <a:bodyPr/>
                    <a:lstStyle/>
                    <a:p>
                      <a:r>
                        <a:rPr lang="en-GB" sz="1400" b="1" noProof="0">
                          <a:solidFill>
                            <a:schemeClr val="tx1"/>
                          </a:solidFill>
                        </a:rPr>
                        <a:t>Clear goals </a:t>
                      </a:r>
                      <a:r>
                        <a:rPr lang="en-GB" sz="1400" b="0" noProof="0">
                          <a:solidFill>
                            <a:schemeClr val="tx1"/>
                          </a:solidFill>
                        </a:rPr>
                        <a:t>for work tasks</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noProof="0">
                          <a:solidFill>
                            <a:schemeClr val="tx1"/>
                          </a:solidFill>
                        </a:rPr>
                        <a:t>4,68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dirty="0">
                          <a:solidFill>
                            <a:schemeClr val="tx1"/>
                          </a:solidFill>
                        </a:rPr>
                        <a:t>+0,54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0058084"/>
                  </a:ext>
                </a:extLst>
              </a:tr>
            </a:tbl>
          </a:graphicData>
        </a:graphic>
      </p:graphicFrame>
      <p:sp>
        <p:nvSpPr>
          <p:cNvPr id="202" name="Rektangel: övre hörn rundade 201">
            <a:extLst>
              <a:ext uri="{FF2B5EF4-FFF2-40B4-BE49-F238E27FC236}">
                <a16:creationId xmlns:a16="http://schemas.microsoft.com/office/drawing/2014/main" id="{604DDF47-A055-4FDA-B33E-845E87D02790}"/>
              </a:ext>
            </a:extLst>
          </p:cNvPr>
          <p:cNvSpPr/>
          <p:nvPr/>
        </p:nvSpPr>
        <p:spPr>
          <a:xfrm>
            <a:off x="945832" y="4179096"/>
            <a:ext cx="4117998" cy="61392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Question				  Result	 Diff</a:t>
            </a:r>
          </a:p>
        </p:txBody>
      </p:sp>
      <p:sp>
        <p:nvSpPr>
          <p:cNvPr id="4" name="Rektangel: rundade hörn 3">
            <a:extLst>
              <a:ext uri="{FF2B5EF4-FFF2-40B4-BE49-F238E27FC236}">
                <a16:creationId xmlns:a16="http://schemas.microsoft.com/office/drawing/2014/main" id="{62C4D578-8D01-4E7C-9F7A-D9138CD38C1F}"/>
              </a:ext>
            </a:extLst>
          </p:cNvPr>
          <p:cNvSpPr/>
          <p:nvPr/>
        </p:nvSpPr>
        <p:spPr>
          <a:xfrm>
            <a:off x="-185979" y="309966"/>
            <a:ext cx="3224148"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algn="ctr">
              <a:defRPr/>
            </a:pPr>
            <a:r>
              <a:rPr lang="en-GB" sz="3200">
                <a:solidFill>
                  <a:prstClr val="white"/>
                </a:solidFill>
                <a:latin typeface="Segoe UI Light" panose="020B0502040204020203" pitchFamily="34" charset="0"/>
                <a:ea typeface="Open Sans Light" panose="020B0306030504020204" pitchFamily="34" charset="0"/>
                <a:cs typeface="Segoe UI Light" panose="020B0502040204020203" pitchFamily="34" charset="0"/>
              </a:rPr>
              <a:t>Rankings</a:t>
            </a:r>
          </a:p>
        </p:txBody>
      </p:sp>
      <p:sp>
        <p:nvSpPr>
          <p:cNvPr id="3" name="textruta 2">
            <a:extLst>
              <a:ext uri="{FF2B5EF4-FFF2-40B4-BE49-F238E27FC236}">
                <a16:creationId xmlns:a16="http://schemas.microsoft.com/office/drawing/2014/main" id="{C8FEC938-860C-4693-A358-0CF9ABA39198}"/>
              </a:ext>
            </a:extLst>
          </p:cNvPr>
          <p:cNvSpPr txBox="1"/>
          <p:nvPr/>
        </p:nvSpPr>
        <p:spPr>
          <a:xfrm>
            <a:off x="4307561" y="267819"/>
            <a:ext cx="1340432" cy="461665"/>
          </a:xfrm>
          <a:prstGeom prst="rect">
            <a:avLst/>
          </a:prstGeom>
          <a:noFill/>
        </p:spPr>
        <p:txBody>
          <a:bodyPr wrap="none" rtlCol="0">
            <a:spAutoFit/>
          </a:bodyPr>
          <a:lstStyle/>
          <a:p>
            <a:r>
              <a:rPr lang="en-GB" sz="2400">
                <a:latin typeface="+mj-lt"/>
                <a:cs typeface="Segoe UI Semibold" panose="020B0702040204020203" pitchFamily="34" charset="0"/>
              </a:rPr>
              <a:t>HIGHEST</a:t>
            </a:r>
          </a:p>
        </p:txBody>
      </p:sp>
      <p:sp>
        <p:nvSpPr>
          <p:cNvPr id="28" name="textruta 27">
            <a:extLst>
              <a:ext uri="{FF2B5EF4-FFF2-40B4-BE49-F238E27FC236}">
                <a16:creationId xmlns:a16="http://schemas.microsoft.com/office/drawing/2014/main" id="{3958E93A-E38E-42BF-98EB-F4830A1C2AA4}"/>
              </a:ext>
            </a:extLst>
          </p:cNvPr>
          <p:cNvSpPr txBox="1"/>
          <p:nvPr/>
        </p:nvSpPr>
        <p:spPr>
          <a:xfrm>
            <a:off x="9134356" y="266346"/>
            <a:ext cx="1282852" cy="461665"/>
          </a:xfrm>
          <a:prstGeom prst="rect">
            <a:avLst/>
          </a:prstGeom>
          <a:noFill/>
        </p:spPr>
        <p:txBody>
          <a:bodyPr wrap="none" rtlCol="0">
            <a:spAutoFit/>
          </a:bodyPr>
          <a:lstStyle/>
          <a:p>
            <a:r>
              <a:rPr lang="en-GB" sz="2400">
                <a:latin typeface="+mj-lt"/>
                <a:cs typeface="Segoe UI Semibold" panose="020B0702040204020203" pitchFamily="34" charset="0"/>
              </a:rPr>
              <a:t>LOWEST</a:t>
            </a:r>
          </a:p>
        </p:txBody>
      </p:sp>
      <p:pic>
        <p:nvPicPr>
          <p:cNvPr id="7" name="Bild 6" descr="Tummen upp">
            <a:extLst>
              <a:ext uri="{FF2B5EF4-FFF2-40B4-BE49-F238E27FC236}">
                <a16:creationId xmlns:a16="http://schemas.microsoft.com/office/drawing/2014/main" id="{18F541BD-8D7C-44D6-8F44-72B2C589CE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94211" y="168178"/>
            <a:ext cx="576000" cy="576000"/>
          </a:xfrm>
          <a:prstGeom prst="rect">
            <a:avLst/>
          </a:prstGeom>
        </p:spPr>
      </p:pic>
      <p:pic>
        <p:nvPicPr>
          <p:cNvPr id="72" name="Bild 71" descr="Tummen upp">
            <a:extLst>
              <a:ext uri="{FF2B5EF4-FFF2-40B4-BE49-F238E27FC236}">
                <a16:creationId xmlns:a16="http://schemas.microsoft.com/office/drawing/2014/main" id="{BE5D7774-75DC-48FC-BA17-950BD04C88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V="1">
            <a:off x="10468878" y="231678"/>
            <a:ext cx="576000" cy="576000"/>
          </a:xfrm>
          <a:prstGeom prst="rect">
            <a:avLst/>
          </a:prstGeom>
        </p:spPr>
      </p:pic>
      <p:sp>
        <p:nvSpPr>
          <p:cNvPr id="51" name="Freeform 6">
            <a:extLst>
              <a:ext uri="{FF2B5EF4-FFF2-40B4-BE49-F238E27FC236}">
                <a16:creationId xmlns:a16="http://schemas.microsoft.com/office/drawing/2014/main" id="{408D9468-625D-4C38-AA90-D8155F89D258}"/>
              </a:ext>
            </a:extLst>
          </p:cNvPr>
          <p:cNvSpPr>
            <a:spLocks noEditPoints="1"/>
          </p:cNvSpPr>
          <p:nvPr/>
        </p:nvSpPr>
        <p:spPr bwMode="auto">
          <a:xfrm>
            <a:off x="3089443" y="3536676"/>
            <a:ext cx="540000" cy="504000"/>
          </a:xfrm>
          <a:custGeom>
            <a:avLst/>
            <a:gdLst>
              <a:gd name="T0" fmla="*/ 2050 w 6560"/>
              <a:gd name="T1" fmla="*/ 3737 h 6556"/>
              <a:gd name="T2" fmla="*/ 2050 w 6560"/>
              <a:gd name="T3" fmla="*/ 5737 h 6556"/>
              <a:gd name="T4" fmla="*/ 1231 w 6560"/>
              <a:gd name="T5" fmla="*/ 5737 h 6556"/>
              <a:gd name="T6" fmla="*/ 1231 w 6560"/>
              <a:gd name="T7" fmla="*/ 4268 h 6556"/>
              <a:gd name="T8" fmla="*/ 1374 w 6560"/>
              <a:gd name="T9" fmla="*/ 4411 h 6556"/>
              <a:gd name="T10" fmla="*/ 2050 w 6560"/>
              <a:gd name="T11" fmla="*/ 3737 h 6556"/>
              <a:gd name="T12" fmla="*/ 3690 w 6560"/>
              <a:gd name="T13" fmla="*/ 2886 h 6556"/>
              <a:gd name="T14" fmla="*/ 4510 w 6560"/>
              <a:gd name="T15" fmla="*/ 3092 h 6556"/>
              <a:gd name="T16" fmla="*/ 4510 w 6560"/>
              <a:gd name="T17" fmla="*/ 5737 h 6556"/>
              <a:gd name="T18" fmla="*/ 3690 w 6560"/>
              <a:gd name="T19" fmla="*/ 5737 h 6556"/>
              <a:gd name="T20" fmla="*/ 3690 w 6560"/>
              <a:gd name="T21" fmla="*/ 2886 h 6556"/>
              <a:gd name="T22" fmla="*/ 3058 w 6560"/>
              <a:gd name="T23" fmla="*/ 2729 h 6556"/>
              <a:gd name="T24" fmla="*/ 3279 w 6560"/>
              <a:gd name="T25" fmla="*/ 2785 h 6556"/>
              <a:gd name="T26" fmla="*/ 3279 w 6560"/>
              <a:gd name="T27" fmla="*/ 5737 h 6556"/>
              <a:gd name="T28" fmla="*/ 2459 w 6560"/>
              <a:gd name="T29" fmla="*/ 5737 h 6556"/>
              <a:gd name="T30" fmla="*/ 2459 w 6560"/>
              <a:gd name="T31" fmla="*/ 3327 h 6556"/>
              <a:gd name="T32" fmla="*/ 3058 w 6560"/>
              <a:gd name="T33" fmla="*/ 2729 h 6556"/>
              <a:gd name="T34" fmla="*/ 5327 w 6560"/>
              <a:gd name="T35" fmla="*/ 2292 h 6556"/>
              <a:gd name="T36" fmla="*/ 5740 w 6560"/>
              <a:gd name="T37" fmla="*/ 2537 h 6556"/>
              <a:gd name="T38" fmla="*/ 5740 w 6560"/>
              <a:gd name="T39" fmla="*/ 5737 h 6556"/>
              <a:gd name="T40" fmla="*/ 4921 w 6560"/>
              <a:gd name="T41" fmla="*/ 5737 h 6556"/>
              <a:gd name="T42" fmla="*/ 4921 w 6560"/>
              <a:gd name="T43" fmla="*/ 2970 h 6556"/>
              <a:gd name="T44" fmla="*/ 5327 w 6560"/>
              <a:gd name="T45" fmla="*/ 2292 h 6556"/>
              <a:gd name="T46" fmla="*/ 5740 w 6560"/>
              <a:gd name="T47" fmla="*/ 411 h 6556"/>
              <a:gd name="T48" fmla="*/ 5712 w 6560"/>
              <a:gd name="T49" fmla="*/ 2045 h 6556"/>
              <a:gd name="T50" fmla="*/ 5188 w 6560"/>
              <a:gd name="T51" fmla="*/ 1728 h 6556"/>
              <a:gd name="T52" fmla="*/ 4607 w 6560"/>
              <a:gd name="T53" fmla="*/ 2695 h 6556"/>
              <a:gd name="T54" fmla="*/ 2932 w 6560"/>
              <a:gd name="T55" fmla="*/ 2276 h 6556"/>
              <a:gd name="T56" fmla="*/ 1374 w 6560"/>
              <a:gd name="T57" fmla="*/ 3833 h 6556"/>
              <a:gd name="T58" fmla="*/ 1085 w 6560"/>
              <a:gd name="T59" fmla="*/ 3542 h 6556"/>
              <a:gd name="T60" fmla="*/ 2806 w 6560"/>
              <a:gd name="T61" fmla="*/ 1822 h 6556"/>
              <a:gd name="T62" fmla="*/ 4412 w 6560"/>
              <a:gd name="T63" fmla="*/ 2223 h 6556"/>
              <a:gd name="T64" fmla="*/ 4835 w 6560"/>
              <a:gd name="T65" fmla="*/ 1519 h 6556"/>
              <a:gd name="T66" fmla="*/ 4310 w 6560"/>
              <a:gd name="T67" fmla="*/ 1204 h 6556"/>
              <a:gd name="T68" fmla="*/ 5740 w 6560"/>
              <a:gd name="T69" fmla="*/ 411 h 6556"/>
              <a:gd name="T70" fmla="*/ 0 w 6560"/>
              <a:gd name="T71" fmla="*/ 0 h 6556"/>
              <a:gd name="T72" fmla="*/ 411 w 6560"/>
              <a:gd name="T73" fmla="*/ 0 h 6556"/>
              <a:gd name="T74" fmla="*/ 411 w 6560"/>
              <a:gd name="T75" fmla="*/ 6145 h 6556"/>
              <a:gd name="T76" fmla="*/ 6560 w 6560"/>
              <a:gd name="T77" fmla="*/ 6145 h 6556"/>
              <a:gd name="T78" fmla="*/ 6560 w 6560"/>
              <a:gd name="T79" fmla="*/ 6556 h 6556"/>
              <a:gd name="T80" fmla="*/ 0 w 6560"/>
              <a:gd name="T81" fmla="*/ 6556 h 6556"/>
              <a:gd name="T82" fmla="*/ 0 w 6560"/>
              <a:gd name="T83"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60" h="6556">
                <a:moveTo>
                  <a:pt x="2050" y="3737"/>
                </a:moveTo>
                <a:lnTo>
                  <a:pt x="2050" y="5737"/>
                </a:lnTo>
                <a:lnTo>
                  <a:pt x="1231" y="5737"/>
                </a:lnTo>
                <a:lnTo>
                  <a:pt x="1231" y="4268"/>
                </a:lnTo>
                <a:lnTo>
                  <a:pt x="1374" y="4411"/>
                </a:lnTo>
                <a:lnTo>
                  <a:pt x="2050" y="3737"/>
                </a:lnTo>
                <a:close/>
                <a:moveTo>
                  <a:pt x="3690" y="2886"/>
                </a:moveTo>
                <a:lnTo>
                  <a:pt x="4510" y="3092"/>
                </a:lnTo>
                <a:lnTo>
                  <a:pt x="4510" y="5737"/>
                </a:lnTo>
                <a:lnTo>
                  <a:pt x="3690" y="5737"/>
                </a:lnTo>
                <a:lnTo>
                  <a:pt x="3690" y="2886"/>
                </a:lnTo>
                <a:close/>
                <a:moveTo>
                  <a:pt x="3058" y="2729"/>
                </a:moveTo>
                <a:lnTo>
                  <a:pt x="3279" y="2785"/>
                </a:lnTo>
                <a:lnTo>
                  <a:pt x="3279" y="5737"/>
                </a:lnTo>
                <a:lnTo>
                  <a:pt x="2459" y="5737"/>
                </a:lnTo>
                <a:lnTo>
                  <a:pt x="2459" y="3327"/>
                </a:lnTo>
                <a:lnTo>
                  <a:pt x="3058" y="2729"/>
                </a:lnTo>
                <a:close/>
                <a:moveTo>
                  <a:pt x="5327" y="2292"/>
                </a:moveTo>
                <a:lnTo>
                  <a:pt x="5740" y="2537"/>
                </a:lnTo>
                <a:lnTo>
                  <a:pt x="5740" y="5737"/>
                </a:lnTo>
                <a:lnTo>
                  <a:pt x="4921" y="5737"/>
                </a:lnTo>
                <a:lnTo>
                  <a:pt x="4921" y="2970"/>
                </a:lnTo>
                <a:lnTo>
                  <a:pt x="5327" y="2292"/>
                </a:lnTo>
                <a:close/>
                <a:moveTo>
                  <a:pt x="5740" y="411"/>
                </a:moveTo>
                <a:lnTo>
                  <a:pt x="5712" y="2045"/>
                </a:lnTo>
                <a:lnTo>
                  <a:pt x="5188" y="1728"/>
                </a:lnTo>
                <a:lnTo>
                  <a:pt x="4607" y="2695"/>
                </a:lnTo>
                <a:lnTo>
                  <a:pt x="2932" y="2276"/>
                </a:lnTo>
                <a:lnTo>
                  <a:pt x="1374" y="3833"/>
                </a:lnTo>
                <a:lnTo>
                  <a:pt x="1085" y="3542"/>
                </a:lnTo>
                <a:lnTo>
                  <a:pt x="2806" y="1822"/>
                </a:lnTo>
                <a:lnTo>
                  <a:pt x="4412" y="2223"/>
                </a:lnTo>
                <a:lnTo>
                  <a:pt x="4835" y="1519"/>
                </a:lnTo>
                <a:lnTo>
                  <a:pt x="4310" y="1204"/>
                </a:lnTo>
                <a:lnTo>
                  <a:pt x="5740" y="411"/>
                </a:lnTo>
                <a:close/>
                <a:moveTo>
                  <a:pt x="0" y="0"/>
                </a:moveTo>
                <a:lnTo>
                  <a:pt x="411" y="0"/>
                </a:lnTo>
                <a:lnTo>
                  <a:pt x="411" y="6145"/>
                </a:lnTo>
                <a:lnTo>
                  <a:pt x="6560" y="6145"/>
                </a:lnTo>
                <a:lnTo>
                  <a:pt x="6560" y="6556"/>
                </a:lnTo>
                <a:lnTo>
                  <a:pt x="0" y="6556"/>
                </a:lnTo>
                <a:lnTo>
                  <a:pt x="0" y="0"/>
                </a:lnTo>
                <a:close/>
              </a:path>
            </a:pathLst>
          </a:custGeom>
          <a:solidFill>
            <a:srgbClr val="41AD4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latin typeface="Open Sans Light" charset="0"/>
              <a:ea typeface="Open Sans Light" charset="0"/>
              <a:cs typeface="Open Sans Light" charset="0"/>
            </a:endParaRPr>
          </a:p>
        </p:txBody>
      </p:sp>
      <p:sp>
        <p:nvSpPr>
          <p:cNvPr id="52" name="textruta 51">
            <a:extLst>
              <a:ext uri="{FF2B5EF4-FFF2-40B4-BE49-F238E27FC236}">
                <a16:creationId xmlns:a16="http://schemas.microsoft.com/office/drawing/2014/main" id="{0068B611-10DE-46C2-8D4B-500B9B866525}"/>
              </a:ext>
            </a:extLst>
          </p:cNvPr>
          <p:cNvSpPr txBox="1"/>
          <p:nvPr/>
        </p:nvSpPr>
        <p:spPr>
          <a:xfrm>
            <a:off x="1543978" y="3593826"/>
            <a:ext cx="1375698" cy="461665"/>
          </a:xfrm>
          <a:prstGeom prst="rect">
            <a:avLst/>
          </a:prstGeom>
          <a:noFill/>
        </p:spPr>
        <p:txBody>
          <a:bodyPr wrap="none" rtlCol="0">
            <a:spAutoFit/>
          </a:bodyPr>
          <a:lstStyle/>
          <a:p>
            <a:r>
              <a:rPr lang="en-GB" sz="2400">
                <a:latin typeface="+mj-lt"/>
                <a:cs typeface="Segoe UI Semibold" panose="020B0702040204020203" pitchFamily="34" charset="0"/>
              </a:rPr>
              <a:t>POSITIVE</a:t>
            </a:r>
          </a:p>
        </p:txBody>
      </p:sp>
      <p:sp>
        <p:nvSpPr>
          <p:cNvPr id="53" name="textruta 52">
            <a:extLst>
              <a:ext uri="{FF2B5EF4-FFF2-40B4-BE49-F238E27FC236}">
                <a16:creationId xmlns:a16="http://schemas.microsoft.com/office/drawing/2014/main" id="{F085F104-18AE-4987-8EF1-6E2321D5E942}"/>
              </a:ext>
            </a:extLst>
          </p:cNvPr>
          <p:cNvSpPr txBox="1"/>
          <p:nvPr/>
        </p:nvSpPr>
        <p:spPr>
          <a:xfrm>
            <a:off x="6939471" y="3579220"/>
            <a:ext cx="1489639" cy="461665"/>
          </a:xfrm>
          <a:prstGeom prst="rect">
            <a:avLst/>
          </a:prstGeom>
          <a:noFill/>
        </p:spPr>
        <p:txBody>
          <a:bodyPr wrap="none" rtlCol="0">
            <a:spAutoFit/>
          </a:bodyPr>
          <a:lstStyle/>
          <a:p>
            <a:r>
              <a:rPr lang="en-GB" sz="2400">
                <a:latin typeface="+mj-lt"/>
                <a:cs typeface="Segoe UI Semibold" panose="020B0702040204020203" pitchFamily="34" charset="0"/>
              </a:rPr>
              <a:t>NEGATIVE</a:t>
            </a:r>
          </a:p>
        </p:txBody>
      </p:sp>
      <p:grpSp>
        <p:nvGrpSpPr>
          <p:cNvPr id="75" name="Grupp 74">
            <a:extLst>
              <a:ext uri="{FF2B5EF4-FFF2-40B4-BE49-F238E27FC236}">
                <a16:creationId xmlns:a16="http://schemas.microsoft.com/office/drawing/2014/main" id="{800E0281-93EB-4886-B60D-147E2E8F4372}"/>
              </a:ext>
            </a:extLst>
          </p:cNvPr>
          <p:cNvGrpSpPr/>
          <p:nvPr/>
        </p:nvGrpSpPr>
        <p:grpSpPr>
          <a:xfrm>
            <a:off x="8552880" y="3491376"/>
            <a:ext cx="540000" cy="504000"/>
            <a:chOff x="6589067" y="5146427"/>
            <a:chExt cx="585787" cy="581933"/>
          </a:xfrm>
        </p:grpSpPr>
        <p:sp>
          <p:nvSpPr>
            <p:cNvPr id="76" name="Freeform 6">
              <a:extLst>
                <a:ext uri="{FF2B5EF4-FFF2-40B4-BE49-F238E27FC236}">
                  <a16:creationId xmlns:a16="http://schemas.microsoft.com/office/drawing/2014/main" id="{2ED41BA5-A983-437B-9FE4-46629FE0A4CC}"/>
                </a:ext>
              </a:extLst>
            </p:cNvPr>
            <p:cNvSpPr>
              <a:spLocks noEditPoints="1"/>
            </p:cNvSpPr>
            <p:nvPr/>
          </p:nvSpPr>
          <p:spPr bwMode="auto">
            <a:xfrm>
              <a:off x="6589067" y="5146427"/>
              <a:ext cx="585787" cy="581933"/>
            </a:xfrm>
            <a:custGeom>
              <a:avLst/>
              <a:gdLst>
                <a:gd name="T0" fmla="*/ 2050 w 6560"/>
                <a:gd name="T1" fmla="*/ 3737 h 6556"/>
                <a:gd name="T2" fmla="*/ 2050 w 6560"/>
                <a:gd name="T3" fmla="*/ 5737 h 6556"/>
                <a:gd name="T4" fmla="*/ 1231 w 6560"/>
                <a:gd name="T5" fmla="*/ 5737 h 6556"/>
                <a:gd name="T6" fmla="*/ 1231 w 6560"/>
                <a:gd name="T7" fmla="*/ 4268 h 6556"/>
                <a:gd name="T8" fmla="*/ 1374 w 6560"/>
                <a:gd name="T9" fmla="*/ 4411 h 6556"/>
                <a:gd name="T10" fmla="*/ 2050 w 6560"/>
                <a:gd name="T11" fmla="*/ 3737 h 6556"/>
                <a:gd name="T12" fmla="*/ 3690 w 6560"/>
                <a:gd name="T13" fmla="*/ 2886 h 6556"/>
                <a:gd name="T14" fmla="*/ 4510 w 6560"/>
                <a:gd name="T15" fmla="*/ 3092 h 6556"/>
                <a:gd name="T16" fmla="*/ 4510 w 6560"/>
                <a:gd name="T17" fmla="*/ 5737 h 6556"/>
                <a:gd name="T18" fmla="*/ 3690 w 6560"/>
                <a:gd name="T19" fmla="*/ 5737 h 6556"/>
                <a:gd name="T20" fmla="*/ 3690 w 6560"/>
                <a:gd name="T21" fmla="*/ 2886 h 6556"/>
                <a:gd name="T22" fmla="*/ 3058 w 6560"/>
                <a:gd name="T23" fmla="*/ 2729 h 6556"/>
                <a:gd name="T24" fmla="*/ 3279 w 6560"/>
                <a:gd name="T25" fmla="*/ 2785 h 6556"/>
                <a:gd name="T26" fmla="*/ 3279 w 6560"/>
                <a:gd name="T27" fmla="*/ 5737 h 6556"/>
                <a:gd name="T28" fmla="*/ 2459 w 6560"/>
                <a:gd name="T29" fmla="*/ 5737 h 6556"/>
                <a:gd name="T30" fmla="*/ 2459 w 6560"/>
                <a:gd name="T31" fmla="*/ 3327 h 6556"/>
                <a:gd name="T32" fmla="*/ 3058 w 6560"/>
                <a:gd name="T33" fmla="*/ 2729 h 6556"/>
                <a:gd name="T34" fmla="*/ 5327 w 6560"/>
                <a:gd name="T35" fmla="*/ 2292 h 6556"/>
                <a:gd name="T36" fmla="*/ 5740 w 6560"/>
                <a:gd name="T37" fmla="*/ 2537 h 6556"/>
                <a:gd name="T38" fmla="*/ 5740 w 6560"/>
                <a:gd name="T39" fmla="*/ 5737 h 6556"/>
                <a:gd name="T40" fmla="*/ 4921 w 6560"/>
                <a:gd name="T41" fmla="*/ 5737 h 6556"/>
                <a:gd name="T42" fmla="*/ 4921 w 6560"/>
                <a:gd name="T43" fmla="*/ 2970 h 6556"/>
                <a:gd name="T44" fmla="*/ 5327 w 6560"/>
                <a:gd name="T45" fmla="*/ 2292 h 6556"/>
                <a:gd name="T46" fmla="*/ 5740 w 6560"/>
                <a:gd name="T47" fmla="*/ 411 h 6556"/>
                <a:gd name="T48" fmla="*/ 5712 w 6560"/>
                <a:gd name="T49" fmla="*/ 2045 h 6556"/>
                <a:gd name="T50" fmla="*/ 5188 w 6560"/>
                <a:gd name="T51" fmla="*/ 1728 h 6556"/>
                <a:gd name="T52" fmla="*/ 4607 w 6560"/>
                <a:gd name="T53" fmla="*/ 2695 h 6556"/>
                <a:gd name="T54" fmla="*/ 2932 w 6560"/>
                <a:gd name="T55" fmla="*/ 2276 h 6556"/>
                <a:gd name="T56" fmla="*/ 1374 w 6560"/>
                <a:gd name="T57" fmla="*/ 3833 h 6556"/>
                <a:gd name="T58" fmla="*/ 1085 w 6560"/>
                <a:gd name="T59" fmla="*/ 3542 h 6556"/>
                <a:gd name="T60" fmla="*/ 2806 w 6560"/>
                <a:gd name="T61" fmla="*/ 1822 h 6556"/>
                <a:gd name="T62" fmla="*/ 4412 w 6560"/>
                <a:gd name="T63" fmla="*/ 2223 h 6556"/>
                <a:gd name="T64" fmla="*/ 4835 w 6560"/>
                <a:gd name="T65" fmla="*/ 1519 h 6556"/>
                <a:gd name="T66" fmla="*/ 4310 w 6560"/>
                <a:gd name="T67" fmla="*/ 1204 h 6556"/>
                <a:gd name="T68" fmla="*/ 5740 w 6560"/>
                <a:gd name="T69" fmla="*/ 411 h 6556"/>
                <a:gd name="T70" fmla="*/ 0 w 6560"/>
                <a:gd name="T71" fmla="*/ 0 h 6556"/>
                <a:gd name="T72" fmla="*/ 411 w 6560"/>
                <a:gd name="T73" fmla="*/ 0 h 6556"/>
                <a:gd name="T74" fmla="*/ 411 w 6560"/>
                <a:gd name="T75" fmla="*/ 6145 h 6556"/>
                <a:gd name="T76" fmla="*/ 6560 w 6560"/>
                <a:gd name="T77" fmla="*/ 6145 h 6556"/>
                <a:gd name="T78" fmla="*/ 6560 w 6560"/>
                <a:gd name="T79" fmla="*/ 6556 h 6556"/>
                <a:gd name="T80" fmla="*/ 0 w 6560"/>
                <a:gd name="T81" fmla="*/ 6556 h 6556"/>
                <a:gd name="T82" fmla="*/ 0 w 6560"/>
                <a:gd name="T83" fmla="*/ 0 h 6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60" h="6556">
                  <a:moveTo>
                    <a:pt x="2050" y="3737"/>
                  </a:moveTo>
                  <a:lnTo>
                    <a:pt x="2050" y="5737"/>
                  </a:lnTo>
                  <a:lnTo>
                    <a:pt x="1231" y="5737"/>
                  </a:lnTo>
                  <a:lnTo>
                    <a:pt x="1231" y="4268"/>
                  </a:lnTo>
                  <a:lnTo>
                    <a:pt x="1374" y="4411"/>
                  </a:lnTo>
                  <a:lnTo>
                    <a:pt x="2050" y="3737"/>
                  </a:lnTo>
                  <a:close/>
                  <a:moveTo>
                    <a:pt x="3690" y="2886"/>
                  </a:moveTo>
                  <a:lnTo>
                    <a:pt x="4510" y="3092"/>
                  </a:lnTo>
                  <a:lnTo>
                    <a:pt x="4510" y="5737"/>
                  </a:lnTo>
                  <a:lnTo>
                    <a:pt x="3690" y="5737"/>
                  </a:lnTo>
                  <a:lnTo>
                    <a:pt x="3690" y="2886"/>
                  </a:lnTo>
                  <a:close/>
                  <a:moveTo>
                    <a:pt x="3058" y="2729"/>
                  </a:moveTo>
                  <a:lnTo>
                    <a:pt x="3279" y="2785"/>
                  </a:lnTo>
                  <a:lnTo>
                    <a:pt x="3279" y="5737"/>
                  </a:lnTo>
                  <a:lnTo>
                    <a:pt x="2459" y="5737"/>
                  </a:lnTo>
                  <a:lnTo>
                    <a:pt x="2459" y="3327"/>
                  </a:lnTo>
                  <a:lnTo>
                    <a:pt x="3058" y="2729"/>
                  </a:lnTo>
                  <a:close/>
                  <a:moveTo>
                    <a:pt x="5327" y="2292"/>
                  </a:moveTo>
                  <a:lnTo>
                    <a:pt x="5740" y="2537"/>
                  </a:lnTo>
                  <a:lnTo>
                    <a:pt x="5740" y="5737"/>
                  </a:lnTo>
                  <a:lnTo>
                    <a:pt x="4921" y="5737"/>
                  </a:lnTo>
                  <a:lnTo>
                    <a:pt x="4921" y="2970"/>
                  </a:lnTo>
                  <a:lnTo>
                    <a:pt x="5327" y="2292"/>
                  </a:lnTo>
                  <a:close/>
                  <a:moveTo>
                    <a:pt x="5740" y="411"/>
                  </a:moveTo>
                  <a:lnTo>
                    <a:pt x="5712" y="2045"/>
                  </a:lnTo>
                  <a:lnTo>
                    <a:pt x="5188" y="1728"/>
                  </a:lnTo>
                  <a:lnTo>
                    <a:pt x="4607" y="2695"/>
                  </a:lnTo>
                  <a:lnTo>
                    <a:pt x="2932" y="2276"/>
                  </a:lnTo>
                  <a:lnTo>
                    <a:pt x="1374" y="3833"/>
                  </a:lnTo>
                  <a:lnTo>
                    <a:pt x="1085" y="3542"/>
                  </a:lnTo>
                  <a:lnTo>
                    <a:pt x="2806" y="1822"/>
                  </a:lnTo>
                  <a:lnTo>
                    <a:pt x="4412" y="2223"/>
                  </a:lnTo>
                  <a:lnTo>
                    <a:pt x="4835" y="1519"/>
                  </a:lnTo>
                  <a:lnTo>
                    <a:pt x="4310" y="1204"/>
                  </a:lnTo>
                  <a:lnTo>
                    <a:pt x="5740" y="411"/>
                  </a:lnTo>
                  <a:close/>
                  <a:moveTo>
                    <a:pt x="0" y="0"/>
                  </a:moveTo>
                  <a:lnTo>
                    <a:pt x="411" y="0"/>
                  </a:lnTo>
                  <a:lnTo>
                    <a:pt x="411" y="6145"/>
                  </a:lnTo>
                  <a:lnTo>
                    <a:pt x="6560" y="6145"/>
                  </a:lnTo>
                  <a:lnTo>
                    <a:pt x="6560" y="6556"/>
                  </a:lnTo>
                  <a:lnTo>
                    <a:pt x="0" y="6556"/>
                  </a:lnTo>
                  <a:lnTo>
                    <a:pt x="0" y="0"/>
                  </a:lnTo>
                  <a:close/>
                </a:path>
              </a:pathLst>
            </a:custGeom>
            <a:solidFill>
              <a:srgbClr val="E41F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latin typeface="Open Sans Light" charset="0"/>
                <a:ea typeface="Open Sans Light" charset="0"/>
                <a:cs typeface="Open Sans Light" charset="0"/>
              </a:endParaRPr>
            </a:p>
          </p:txBody>
        </p:sp>
        <p:pic>
          <p:nvPicPr>
            <p:cNvPr id="77" name="Bildobjekt 76">
              <a:extLst>
                <a:ext uri="{FF2B5EF4-FFF2-40B4-BE49-F238E27FC236}">
                  <a16:creationId xmlns:a16="http://schemas.microsoft.com/office/drawing/2014/main" id="{0C1ED1C5-221F-4A22-A977-1B49F482A8CB}"/>
                </a:ext>
              </a:extLst>
            </p:cNvPr>
            <p:cNvPicPr>
              <a:picLocks noChangeAspect="1"/>
            </p:cNvPicPr>
            <p:nvPr/>
          </p:nvPicPr>
          <p:blipFill rotWithShape="1">
            <a:blip r:embed="rId6"/>
            <a:srcRect l="-16752" t="-1" r="28712" b="10555"/>
            <a:stretch/>
          </p:blipFill>
          <p:spPr>
            <a:xfrm rot="4449653">
              <a:off x="6935930" y="5229109"/>
              <a:ext cx="266029" cy="187278"/>
            </a:xfrm>
            <a:prstGeom prst="rect">
              <a:avLst/>
            </a:prstGeom>
          </p:spPr>
        </p:pic>
        <p:sp>
          <p:nvSpPr>
            <p:cNvPr id="78" name="Rektangel 77">
              <a:extLst>
                <a:ext uri="{FF2B5EF4-FFF2-40B4-BE49-F238E27FC236}">
                  <a16:creationId xmlns:a16="http://schemas.microsoft.com/office/drawing/2014/main" id="{53A02D09-51A0-41EB-B050-3D62CD2EA9B8}"/>
                </a:ext>
              </a:extLst>
            </p:cNvPr>
            <p:cNvSpPr/>
            <p:nvPr/>
          </p:nvSpPr>
          <p:spPr>
            <a:xfrm rot="20346140">
              <a:off x="6906433" y="5169991"/>
              <a:ext cx="231248" cy="116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2" name="Tabell 1">
            <a:extLst>
              <a:ext uri="{FF2B5EF4-FFF2-40B4-BE49-F238E27FC236}">
                <a16:creationId xmlns:a16="http://schemas.microsoft.com/office/drawing/2014/main" id="{40849287-59F6-4634-974F-4AE801EF31BE}"/>
              </a:ext>
            </a:extLst>
          </p:cNvPr>
          <p:cNvGraphicFramePr>
            <a:graphicFrameLocks noGrp="1"/>
          </p:cNvGraphicFramePr>
          <p:nvPr>
            <p:extLst>
              <p:ext uri="{D42A27DB-BD31-4B8C-83A1-F6EECF244321}">
                <p14:modId xmlns:p14="http://schemas.microsoft.com/office/powerpoint/2010/main" val="2770320684"/>
              </p:ext>
            </p:extLst>
          </p:nvPr>
        </p:nvGraphicFramePr>
        <p:xfrm>
          <a:off x="3494062" y="1429267"/>
          <a:ext cx="3513161" cy="1685172"/>
        </p:xfrm>
        <a:graphic>
          <a:graphicData uri="http://schemas.openxmlformats.org/drawingml/2006/table">
            <a:tbl>
              <a:tblPr firstRow="1" bandRow="1">
                <a:tableStyleId>{21E4AEA4-8DFA-4A89-87EB-49C32662AFE0}</a:tableStyleId>
              </a:tblPr>
              <a:tblGrid>
                <a:gridCol w="2555167">
                  <a:extLst>
                    <a:ext uri="{9D8B030D-6E8A-4147-A177-3AD203B41FA5}">
                      <a16:colId xmlns:a16="http://schemas.microsoft.com/office/drawing/2014/main" val="3429906218"/>
                    </a:ext>
                  </a:extLst>
                </a:gridCol>
                <a:gridCol w="957994">
                  <a:extLst>
                    <a:ext uri="{9D8B030D-6E8A-4147-A177-3AD203B41FA5}">
                      <a16:colId xmlns:a16="http://schemas.microsoft.com/office/drawing/2014/main" val="296256982"/>
                    </a:ext>
                  </a:extLst>
                </a:gridCol>
              </a:tblGrid>
              <a:tr h="561724">
                <a:tc>
                  <a:txBody>
                    <a:bodyPr/>
                    <a:lstStyle/>
                    <a:p>
                      <a:r>
                        <a:rPr lang="en-GB" sz="1400" b="1" noProof="0">
                          <a:solidFill>
                            <a:schemeClr val="tx1"/>
                          </a:solidFill>
                        </a:rPr>
                        <a:t>Secure </a:t>
                      </a:r>
                      <a:r>
                        <a:rPr lang="en-GB" sz="1400" b="0" noProof="0">
                          <a:solidFill>
                            <a:schemeClr val="tx1"/>
                          </a:solidFill>
                        </a:rPr>
                        <a:t>in the office</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a:solidFill>
                            <a:schemeClr val="tx1"/>
                          </a:solidFill>
                        </a:rPr>
                        <a:t>4,89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5121505"/>
                  </a:ext>
                </a:extLst>
              </a:tr>
              <a:tr h="561724">
                <a:tc>
                  <a:txBody>
                    <a:bodyPr/>
                    <a:lstStyle/>
                    <a:p>
                      <a:r>
                        <a:rPr lang="en-GB" sz="1400" b="0" noProof="0">
                          <a:solidFill>
                            <a:schemeClr val="tx1"/>
                          </a:solidFill>
                        </a:rPr>
                        <a:t>Confidence in </a:t>
                      </a:r>
                      <a:r>
                        <a:rPr lang="en-GB" sz="1400" b="1" noProof="0">
                          <a:solidFill>
                            <a:schemeClr val="tx1"/>
                          </a:solidFill>
                        </a:rPr>
                        <a:t>supervisor</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a:solidFill>
                            <a:schemeClr val="tx1"/>
                          </a:solidFill>
                        </a:rPr>
                        <a:t>4,78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8046973"/>
                  </a:ext>
                </a:extLst>
              </a:tr>
              <a:tr h="561724">
                <a:tc>
                  <a:txBody>
                    <a:bodyPr/>
                    <a:lstStyle/>
                    <a:p>
                      <a:r>
                        <a:rPr lang="en-GB" sz="1400" b="1" noProof="0">
                          <a:solidFill>
                            <a:schemeClr val="tx1"/>
                          </a:solidFill>
                        </a:rPr>
                        <a:t>Clear goals </a:t>
                      </a:r>
                      <a:r>
                        <a:rPr lang="en-GB" sz="1400" b="0" noProof="0">
                          <a:solidFill>
                            <a:schemeClr val="tx1"/>
                          </a:solidFill>
                        </a:rPr>
                        <a:t>for work tasks</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dirty="0">
                          <a:solidFill>
                            <a:schemeClr val="tx1"/>
                          </a:solidFill>
                        </a:rPr>
                        <a:t>4,68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0058084"/>
                  </a:ext>
                </a:extLst>
              </a:tr>
            </a:tbl>
          </a:graphicData>
        </a:graphic>
      </p:graphicFrame>
      <p:sp>
        <p:nvSpPr>
          <p:cNvPr id="79" name="Oval 1">
            <a:extLst>
              <a:ext uri="{FF2B5EF4-FFF2-40B4-BE49-F238E27FC236}">
                <a16:creationId xmlns:a16="http://schemas.microsoft.com/office/drawing/2014/main" id="{39736193-734B-44C3-B2ED-2E7432E0BAD3}"/>
              </a:ext>
            </a:extLst>
          </p:cNvPr>
          <p:cNvSpPr/>
          <p:nvPr/>
        </p:nvSpPr>
        <p:spPr>
          <a:xfrm>
            <a:off x="3108019" y="1463925"/>
            <a:ext cx="468000" cy="468000"/>
          </a:xfrm>
          <a:prstGeom prst="ellipse">
            <a:avLst/>
          </a:prstGeom>
          <a:solidFill>
            <a:schemeClr val="bg1"/>
          </a:solidFill>
          <a:ln w="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1</a:t>
            </a:r>
          </a:p>
        </p:txBody>
      </p:sp>
      <p:sp>
        <p:nvSpPr>
          <p:cNvPr id="80" name="Oval 1">
            <a:extLst>
              <a:ext uri="{FF2B5EF4-FFF2-40B4-BE49-F238E27FC236}">
                <a16:creationId xmlns:a16="http://schemas.microsoft.com/office/drawing/2014/main" id="{53B2A6FD-1266-4C5D-A508-AC9FBD8FA6BA}"/>
              </a:ext>
            </a:extLst>
          </p:cNvPr>
          <p:cNvSpPr/>
          <p:nvPr/>
        </p:nvSpPr>
        <p:spPr>
          <a:xfrm>
            <a:off x="3108019" y="2036181"/>
            <a:ext cx="468000" cy="468000"/>
          </a:xfrm>
          <a:prstGeom prst="ellipse">
            <a:avLst/>
          </a:prstGeom>
          <a:solidFill>
            <a:schemeClr val="bg1"/>
          </a:solidFill>
          <a:ln w="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2</a:t>
            </a:r>
          </a:p>
        </p:txBody>
      </p:sp>
      <p:sp>
        <p:nvSpPr>
          <p:cNvPr id="81" name="Oval 1">
            <a:extLst>
              <a:ext uri="{FF2B5EF4-FFF2-40B4-BE49-F238E27FC236}">
                <a16:creationId xmlns:a16="http://schemas.microsoft.com/office/drawing/2014/main" id="{A3531149-10B8-41E1-945F-525B4F9EA90E}"/>
              </a:ext>
            </a:extLst>
          </p:cNvPr>
          <p:cNvSpPr/>
          <p:nvPr/>
        </p:nvSpPr>
        <p:spPr>
          <a:xfrm>
            <a:off x="3108019" y="2608438"/>
            <a:ext cx="468000" cy="468000"/>
          </a:xfrm>
          <a:prstGeom prst="ellipse">
            <a:avLst/>
          </a:prstGeom>
          <a:solidFill>
            <a:schemeClr val="bg1"/>
          </a:solidFill>
          <a:ln w="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3</a:t>
            </a:r>
          </a:p>
        </p:txBody>
      </p:sp>
      <p:sp>
        <p:nvSpPr>
          <p:cNvPr id="8" name="Rektangel: övre hörn rundade 7">
            <a:extLst>
              <a:ext uri="{FF2B5EF4-FFF2-40B4-BE49-F238E27FC236}">
                <a16:creationId xmlns:a16="http://schemas.microsoft.com/office/drawing/2014/main" id="{639D1EC3-C247-4A75-B3A1-D7D0EE6FBF22}"/>
              </a:ext>
            </a:extLst>
          </p:cNvPr>
          <p:cNvSpPr/>
          <p:nvPr/>
        </p:nvSpPr>
        <p:spPr>
          <a:xfrm>
            <a:off x="3494061" y="810944"/>
            <a:ext cx="3513163" cy="613922"/>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Question 				Result</a:t>
            </a:r>
          </a:p>
        </p:txBody>
      </p:sp>
      <p:cxnSp>
        <p:nvCxnSpPr>
          <p:cNvPr id="10" name="Rak koppling 9">
            <a:extLst>
              <a:ext uri="{FF2B5EF4-FFF2-40B4-BE49-F238E27FC236}">
                <a16:creationId xmlns:a16="http://schemas.microsoft.com/office/drawing/2014/main" id="{AEB722D0-5B67-4EE4-88E5-EB1CFF0F0A0C}"/>
              </a:ext>
            </a:extLst>
          </p:cNvPr>
          <p:cNvCxnSpPr>
            <a:cxnSpLocks/>
          </p:cNvCxnSpPr>
          <p:nvPr/>
        </p:nvCxnSpPr>
        <p:spPr>
          <a:xfrm>
            <a:off x="727075" y="3371850"/>
            <a:ext cx="1073785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ruta 10">
            <a:extLst>
              <a:ext uri="{FF2B5EF4-FFF2-40B4-BE49-F238E27FC236}">
                <a16:creationId xmlns:a16="http://schemas.microsoft.com/office/drawing/2014/main" id="{7086FF82-3694-4B32-839B-916916207885}"/>
              </a:ext>
            </a:extLst>
          </p:cNvPr>
          <p:cNvSpPr txBox="1"/>
          <p:nvPr/>
        </p:nvSpPr>
        <p:spPr>
          <a:xfrm>
            <a:off x="557571" y="1408109"/>
            <a:ext cx="2322516" cy="830997"/>
          </a:xfrm>
          <a:prstGeom prst="rect">
            <a:avLst/>
          </a:prstGeom>
          <a:noFill/>
        </p:spPr>
        <p:txBody>
          <a:bodyPr wrap="square" rtlCol="0">
            <a:spAutoFit/>
          </a:bodyPr>
          <a:lstStyle/>
          <a:p>
            <a:r>
              <a:rPr lang="en-GB" sz="2400"/>
              <a:t>Highest vs Lowest Scores</a:t>
            </a:r>
          </a:p>
        </p:txBody>
      </p:sp>
      <p:graphicFrame>
        <p:nvGraphicFramePr>
          <p:cNvPr id="157" name="Tabell 156">
            <a:extLst>
              <a:ext uri="{FF2B5EF4-FFF2-40B4-BE49-F238E27FC236}">
                <a16:creationId xmlns:a16="http://schemas.microsoft.com/office/drawing/2014/main" id="{95D78BE1-9746-4F4D-9B65-6B8385661222}"/>
              </a:ext>
            </a:extLst>
          </p:cNvPr>
          <p:cNvGraphicFramePr>
            <a:graphicFrameLocks noGrp="1"/>
          </p:cNvGraphicFramePr>
          <p:nvPr>
            <p:extLst>
              <p:ext uri="{D42A27DB-BD31-4B8C-83A1-F6EECF244321}">
                <p14:modId xmlns:p14="http://schemas.microsoft.com/office/powerpoint/2010/main" val="2634079126"/>
              </p:ext>
            </p:extLst>
          </p:nvPr>
        </p:nvGraphicFramePr>
        <p:xfrm>
          <a:off x="8186712" y="1425470"/>
          <a:ext cx="3513161" cy="1685172"/>
        </p:xfrm>
        <a:graphic>
          <a:graphicData uri="http://schemas.openxmlformats.org/drawingml/2006/table">
            <a:tbl>
              <a:tblPr firstRow="1" bandRow="1">
                <a:tableStyleId>{21E4AEA4-8DFA-4A89-87EB-49C32662AFE0}</a:tableStyleId>
              </a:tblPr>
              <a:tblGrid>
                <a:gridCol w="2555167">
                  <a:extLst>
                    <a:ext uri="{9D8B030D-6E8A-4147-A177-3AD203B41FA5}">
                      <a16:colId xmlns:a16="http://schemas.microsoft.com/office/drawing/2014/main" val="3429906218"/>
                    </a:ext>
                  </a:extLst>
                </a:gridCol>
                <a:gridCol w="957994">
                  <a:extLst>
                    <a:ext uri="{9D8B030D-6E8A-4147-A177-3AD203B41FA5}">
                      <a16:colId xmlns:a16="http://schemas.microsoft.com/office/drawing/2014/main" val="296256982"/>
                    </a:ext>
                  </a:extLst>
                </a:gridCol>
              </a:tblGrid>
              <a:tr h="561724">
                <a:tc>
                  <a:txBody>
                    <a:bodyPr/>
                    <a:lstStyle/>
                    <a:p>
                      <a:r>
                        <a:rPr lang="en-GB" sz="1400" b="1" noProof="0">
                          <a:solidFill>
                            <a:schemeClr val="tx1"/>
                          </a:solidFill>
                        </a:rPr>
                        <a:t>Noise level </a:t>
                      </a:r>
                      <a:r>
                        <a:rPr lang="en-GB" sz="1400" b="0" noProof="0">
                          <a:solidFill>
                            <a:schemeClr val="tx1"/>
                          </a:solidFill>
                        </a:rPr>
                        <a:t>in the office</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a:solidFill>
                            <a:schemeClr val="tx1"/>
                          </a:solidFill>
                        </a:rPr>
                        <a:t>3,19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35121505"/>
                  </a:ext>
                </a:extLst>
              </a:tr>
              <a:tr h="561724">
                <a:tc>
                  <a:txBody>
                    <a:bodyPr/>
                    <a:lstStyle/>
                    <a:p>
                      <a:r>
                        <a:rPr lang="en-GB" sz="1400" b="1" noProof="0">
                          <a:solidFill>
                            <a:schemeClr val="tx1"/>
                          </a:solidFill>
                        </a:rPr>
                        <a:t>Working hours </a:t>
                      </a:r>
                      <a:r>
                        <a:rPr lang="en-GB" sz="1400" b="0" noProof="0">
                          <a:solidFill>
                            <a:schemeClr val="tx1"/>
                          </a:solidFill>
                        </a:rPr>
                        <a:t>are sufficient</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a:solidFill>
                            <a:schemeClr val="tx1"/>
                          </a:solidFill>
                        </a:rPr>
                        <a:t>3,44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8046973"/>
                  </a:ext>
                </a:extLst>
              </a:tr>
              <a:tr h="561724">
                <a:tc>
                  <a:txBody>
                    <a:bodyPr/>
                    <a:lstStyle/>
                    <a:p>
                      <a:r>
                        <a:rPr lang="en-GB" sz="1400" b="0" noProof="0">
                          <a:solidFill>
                            <a:schemeClr val="tx1"/>
                          </a:solidFill>
                        </a:rPr>
                        <a:t>Opportunities for </a:t>
                      </a:r>
                      <a:r>
                        <a:rPr lang="en-GB" sz="1400" b="1" noProof="0">
                          <a:solidFill>
                            <a:schemeClr val="tx1"/>
                          </a:solidFill>
                        </a:rPr>
                        <a:t>development</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dirty="0">
                          <a:solidFill>
                            <a:schemeClr val="tx1"/>
                          </a:solidFill>
                        </a:rPr>
                        <a:t>3,75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0058084"/>
                  </a:ext>
                </a:extLst>
              </a:tr>
            </a:tbl>
          </a:graphicData>
        </a:graphic>
      </p:graphicFrame>
      <p:sp>
        <p:nvSpPr>
          <p:cNvPr id="158" name="Oval 1">
            <a:extLst>
              <a:ext uri="{FF2B5EF4-FFF2-40B4-BE49-F238E27FC236}">
                <a16:creationId xmlns:a16="http://schemas.microsoft.com/office/drawing/2014/main" id="{A2BDB84A-0F06-4190-B5EC-F744B0A96157}"/>
              </a:ext>
            </a:extLst>
          </p:cNvPr>
          <p:cNvSpPr/>
          <p:nvPr/>
        </p:nvSpPr>
        <p:spPr>
          <a:xfrm>
            <a:off x="7800669" y="1460128"/>
            <a:ext cx="468000" cy="468000"/>
          </a:xfrm>
          <a:prstGeom prst="ellipse">
            <a:avLst/>
          </a:prstGeom>
          <a:solidFill>
            <a:schemeClr val="bg1"/>
          </a:solidFill>
          <a:ln w="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1</a:t>
            </a:r>
          </a:p>
        </p:txBody>
      </p:sp>
      <p:sp>
        <p:nvSpPr>
          <p:cNvPr id="159" name="Oval 1">
            <a:extLst>
              <a:ext uri="{FF2B5EF4-FFF2-40B4-BE49-F238E27FC236}">
                <a16:creationId xmlns:a16="http://schemas.microsoft.com/office/drawing/2014/main" id="{D17825F2-CB2F-440B-A92B-BB2E96C338EB}"/>
              </a:ext>
            </a:extLst>
          </p:cNvPr>
          <p:cNvSpPr/>
          <p:nvPr/>
        </p:nvSpPr>
        <p:spPr>
          <a:xfrm>
            <a:off x="7800669" y="2034283"/>
            <a:ext cx="468000" cy="468000"/>
          </a:xfrm>
          <a:prstGeom prst="ellipse">
            <a:avLst/>
          </a:prstGeom>
          <a:solidFill>
            <a:schemeClr val="bg1"/>
          </a:solidFill>
          <a:ln w="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2</a:t>
            </a:r>
          </a:p>
        </p:txBody>
      </p:sp>
      <p:sp>
        <p:nvSpPr>
          <p:cNvPr id="160" name="Oval 1">
            <a:extLst>
              <a:ext uri="{FF2B5EF4-FFF2-40B4-BE49-F238E27FC236}">
                <a16:creationId xmlns:a16="http://schemas.microsoft.com/office/drawing/2014/main" id="{DEFF4F57-8BB8-4641-BCFF-B86C4CC0F3CE}"/>
              </a:ext>
            </a:extLst>
          </p:cNvPr>
          <p:cNvSpPr/>
          <p:nvPr/>
        </p:nvSpPr>
        <p:spPr>
          <a:xfrm>
            <a:off x="7800669" y="2608438"/>
            <a:ext cx="468000" cy="468000"/>
          </a:xfrm>
          <a:prstGeom prst="ellipse">
            <a:avLst/>
          </a:prstGeom>
          <a:solidFill>
            <a:schemeClr val="bg1"/>
          </a:solidFill>
          <a:ln w="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3</a:t>
            </a:r>
          </a:p>
        </p:txBody>
      </p:sp>
      <p:sp>
        <p:nvSpPr>
          <p:cNvPr id="164" name="Rektangel: övre hörn rundade 163">
            <a:extLst>
              <a:ext uri="{FF2B5EF4-FFF2-40B4-BE49-F238E27FC236}">
                <a16:creationId xmlns:a16="http://schemas.microsoft.com/office/drawing/2014/main" id="{5CB69513-371B-46A7-B0E5-F955198645ED}"/>
              </a:ext>
            </a:extLst>
          </p:cNvPr>
          <p:cNvSpPr/>
          <p:nvPr/>
        </p:nvSpPr>
        <p:spPr>
          <a:xfrm>
            <a:off x="8186711" y="807147"/>
            <a:ext cx="3513163" cy="613922"/>
          </a:xfrm>
          <a:prstGeom prst="round2Same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Question 				Result</a:t>
            </a:r>
          </a:p>
        </p:txBody>
      </p:sp>
      <p:sp>
        <p:nvSpPr>
          <p:cNvPr id="165" name="textruta 164">
            <a:extLst>
              <a:ext uri="{FF2B5EF4-FFF2-40B4-BE49-F238E27FC236}">
                <a16:creationId xmlns:a16="http://schemas.microsoft.com/office/drawing/2014/main" id="{67B9A0BA-0679-43CE-9D70-5BE685C99458}"/>
              </a:ext>
            </a:extLst>
          </p:cNvPr>
          <p:cNvSpPr txBox="1"/>
          <p:nvPr/>
        </p:nvSpPr>
        <p:spPr>
          <a:xfrm>
            <a:off x="10134600" y="4900862"/>
            <a:ext cx="1935346" cy="830997"/>
          </a:xfrm>
          <a:prstGeom prst="rect">
            <a:avLst/>
          </a:prstGeom>
          <a:noFill/>
        </p:spPr>
        <p:txBody>
          <a:bodyPr wrap="square" rtlCol="0">
            <a:spAutoFit/>
          </a:bodyPr>
          <a:lstStyle/>
          <a:p>
            <a:r>
              <a:rPr lang="en-GB" sz="2400"/>
              <a:t>Development since 2017</a:t>
            </a:r>
          </a:p>
        </p:txBody>
      </p:sp>
      <p:graphicFrame>
        <p:nvGraphicFramePr>
          <p:cNvPr id="190" name="Tabell 189">
            <a:extLst>
              <a:ext uri="{FF2B5EF4-FFF2-40B4-BE49-F238E27FC236}">
                <a16:creationId xmlns:a16="http://schemas.microsoft.com/office/drawing/2014/main" id="{1D563596-191B-4D41-80A7-4FD85A3EEFA2}"/>
              </a:ext>
            </a:extLst>
          </p:cNvPr>
          <p:cNvGraphicFramePr>
            <a:graphicFrameLocks noGrp="1"/>
          </p:cNvGraphicFramePr>
          <p:nvPr>
            <p:extLst>
              <p:ext uri="{D42A27DB-BD31-4B8C-83A1-F6EECF244321}">
                <p14:modId xmlns:p14="http://schemas.microsoft.com/office/powerpoint/2010/main" val="3442606182"/>
              </p:ext>
            </p:extLst>
          </p:nvPr>
        </p:nvGraphicFramePr>
        <p:xfrm>
          <a:off x="5826104" y="4797419"/>
          <a:ext cx="4117998" cy="1685172"/>
        </p:xfrm>
        <a:graphic>
          <a:graphicData uri="http://schemas.openxmlformats.org/drawingml/2006/table">
            <a:tbl>
              <a:tblPr firstRow="1" bandRow="1">
                <a:tableStyleId>{21E4AEA4-8DFA-4A89-87EB-49C32662AFE0}</a:tableStyleId>
              </a:tblPr>
              <a:tblGrid>
                <a:gridCol w="2587646">
                  <a:extLst>
                    <a:ext uri="{9D8B030D-6E8A-4147-A177-3AD203B41FA5}">
                      <a16:colId xmlns:a16="http://schemas.microsoft.com/office/drawing/2014/main" val="3429906218"/>
                    </a:ext>
                  </a:extLst>
                </a:gridCol>
                <a:gridCol w="765176">
                  <a:extLst>
                    <a:ext uri="{9D8B030D-6E8A-4147-A177-3AD203B41FA5}">
                      <a16:colId xmlns:a16="http://schemas.microsoft.com/office/drawing/2014/main" val="296256982"/>
                    </a:ext>
                  </a:extLst>
                </a:gridCol>
                <a:gridCol w="765176">
                  <a:extLst>
                    <a:ext uri="{9D8B030D-6E8A-4147-A177-3AD203B41FA5}">
                      <a16:colId xmlns:a16="http://schemas.microsoft.com/office/drawing/2014/main" val="2143802967"/>
                    </a:ext>
                  </a:extLst>
                </a:gridCol>
              </a:tblGrid>
              <a:tr h="561724">
                <a:tc>
                  <a:txBody>
                    <a:bodyPr/>
                    <a:lstStyle/>
                    <a:p>
                      <a:r>
                        <a:rPr lang="en-GB" sz="1400" b="0" kern="1200" noProof="0">
                          <a:solidFill>
                            <a:schemeClr val="tx1"/>
                          </a:solidFill>
                          <a:latin typeface="+mn-lt"/>
                          <a:ea typeface="+mn-ea"/>
                          <a:cs typeface="+mn-cs"/>
                        </a:rPr>
                        <a:t>Opportunities for </a:t>
                      </a:r>
                      <a:r>
                        <a:rPr lang="en-GB" sz="1400" b="1" kern="1200" noProof="0">
                          <a:solidFill>
                            <a:schemeClr val="tx1"/>
                          </a:solidFill>
                          <a:latin typeface="+mn-lt"/>
                          <a:ea typeface="+mn-ea"/>
                          <a:cs typeface="+mn-cs"/>
                        </a:rPr>
                        <a:t>development</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noProof="0">
                          <a:solidFill>
                            <a:schemeClr val="tx1"/>
                          </a:solidFill>
                        </a:rPr>
                        <a:t>3,75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a:solidFill>
                            <a:schemeClr val="tx1"/>
                          </a:solidFill>
                        </a:rPr>
                        <a:t>-0,45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8046973"/>
                  </a:ext>
                </a:extLst>
              </a:tr>
              <a:tr h="561724">
                <a:tc>
                  <a:txBody>
                    <a:bodyPr/>
                    <a:lstStyle/>
                    <a:p>
                      <a:r>
                        <a:rPr lang="en-GB" sz="1400" b="1" kern="1200" noProof="0">
                          <a:solidFill>
                            <a:schemeClr val="tx1"/>
                          </a:solidFill>
                          <a:latin typeface="+mn-lt"/>
                          <a:ea typeface="+mn-ea"/>
                          <a:cs typeface="+mn-cs"/>
                        </a:rPr>
                        <a:t>Employee relations </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noProof="0">
                          <a:solidFill>
                            <a:schemeClr val="tx1"/>
                          </a:solidFill>
                        </a:rPr>
                        <a:t>4,48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a:solidFill>
                            <a:schemeClr val="tx1"/>
                          </a:solidFill>
                        </a:rPr>
                        <a:t>-0,27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90058084"/>
                  </a:ext>
                </a:extLst>
              </a:tr>
              <a:tr h="561724">
                <a:tc>
                  <a:txBody>
                    <a:bodyPr/>
                    <a:lstStyle/>
                    <a:p>
                      <a:r>
                        <a:rPr lang="en-GB" sz="1400" b="1" noProof="0">
                          <a:solidFill>
                            <a:schemeClr val="tx1"/>
                          </a:solidFill>
                        </a:rPr>
                        <a:t>Working hours </a:t>
                      </a:r>
                      <a:r>
                        <a:rPr lang="en-GB" sz="1400" b="0" noProof="0">
                          <a:solidFill>
                            <a:schemeClr val="tx1"/>
                          </a:solidFill>
                        </a:rPr>
                        <a:t>are sufficient</a:t>
                      </a:r>
                    </a:p>
                  </a:txBody>
                  <a:tcPr marL="21600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0" noProof="0">
                          <a:solidFill>
                            <a:schemeClr val="tx1"/>
                          </a:solidFill>
                        </a:rPr>
                        <a:t>3,44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GB" sz="1400" b="1" noProof="0" dirty="0">
                          <a:solidFill>
                            <a:schemeClr val="tx1"/>
                          </a:solidFill>
                        </a:rPr>
                        <a:t>-0,25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10253866"/>
                  </a:ext>
                </a:extLst>
              </a:tr>
            </a:tbl>
          </a:graphicData>
        </a:graphic>
      </p:graphicFrame>
      <p:sp>
        <p:nvSpPr>
          <p:cNvPr id="197" name="Rektangel: övre hörn rundade 196">
            <a:extLst>
              <a:ext uri="{FF2B5EF4-FFF2-40B4-BE49-F238E27FC236}">
                <a16:creationId xmlns:a16="http://schemas.microsoft.com/office/drawing/2014/main" id="{F07A2ADF-562C-489E-A184-322E8EE3701D}"/>
              </a:ext>
            </a:extLst>
          </p:cNvPr>
          <p:cNvSpPr/>
          <p:nvPr/>
        </p:nvSpPr>
        <p:spPr>
          <a:xfrm>
            <a:off x="5826103" y="4179096"/>
            <a:ext cx="4117998" cy="613922"/>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Question				  Result	 Diff</a:t>
            </a:r>
          </a:p>
        </p:txBody>
      </p:sp>
      <p:sp>
        <p:nvSpPr>
          <p:cNvPr id="38" name="Oval 1">
            <a:extLst>
              <a:ext uri="{FF2B5EF4-FFF2-40B4-BE49-F238E27FC236}">
                <a16:creationId xmlns:a16="http://schemas.microsoft.com/office/drawing/2014/main" id="{BD759467-94AA-4537-A3DA-FCE9C906C3E0}"/>
              </a:ext>
            </a:extLst>
          </p:cNvPr>
          <p:cNvSpPr/>
          <p:nvPr/>
        </p:nvSpPr>
        <p:spPr>
          <a:xfrm>
            <a:off x="557571" y="4834348"/>
            <a:ext cx="468000" cy="468000"/>
          </a:xfrm>
          <a:prstGeom prst="ellipse">
            <a:avLst/>
          </a:prstGeom>
          <a:solidFill>
            <a:schemeClr val="bg1"/>
          </a:solidFill>
          <a:ln w="76200">
            <a:solidFill>
              <a:srgbClr val="95B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1</a:t>
            </a:r>
          </a:p>
        </p:txBody>
      </p:sp>
      <p:sp>
        <p:nvSpPr>
          <p:cNvPr id="39" name="Oval 1">
            <a:extLst>
              <a:ext uri="{FF2B5EF4-FFF2-40B4-BE49-F238E27FC236}">
                <a16:creationId xmlns:a16="http://schemas.microsoft.com/office/drawing/2014/main" id="{AC18B825-ACF5-4E9C-9C61-E8AF47FFC908}"/>
              </a:ext>
            </a:extLst>
          </p:cNvPr>
          <p:cNvSpPr/>
          <p:nvPr/>
        </p:nvSpPr>
        <p:spPr>
          <a:xfrm>
            <a:off x="557571" y="5406604"/>
            <a:ext cx="468000" cy="468000"/>
          </a:xfrm>
          <a:prstGeom prst="ellipse">
            <a:avLst/>
          </a:prstGeom>
          <a:solidFill>
            <a:schemeClr val="bg1"/>
          </a:solidFill>
          <a:ln w="76200">
            <a:solidFill>
              <a:srgbClr val="95B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2</a:t>
            </a:r>
          </a:p>
        </p:txBody>
      </p:sp>
      <p:sp>
        <p:nvSpPr>
          <p:cNvPr id="40" name="Oval 1">
            <a:extLst>
              <a:ext uri="{FF2B5EF4-FFF2-40B4-BE49-F238E27FC236}">
                <a16:creationId xmlns:a16="http://schemas.microsoft.com/office/drawing/2014/main" id="{9141D985-114F-4FD1-8CDF-B0117C99D320}"/>
              </a:ext>
            </a:extLst>
          </p:cNvPr>
          <p:cNvSpPr/>
          <p:nvPr/>
        </p:nvSpPr>
        <p:spPr>
          <a:xfrm>
            <a:off x="557571" y="5978861"/>
            <a:ext cx="468000" cy="468000"/>
          </a:xfrm>
          <a:prstGeom prst="ellipse">
            <a:avLst/>
          </a:prstGeom>
          <a:solidFill>
            <a:schemeClr val="bg1"/>
          </a:solidFill>
          <a:ln w="76200">
            <a:solidFill>
              <a:srgbClr val="95B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3</a:t>
            </a:r>
          </a:p>
        </p:txBody>
      </p:sp>
      <p:sp>
        <p:nvSpPr>
          <p:cNvPr id="41" name="Oval 1">
            <a:extLst>
              <a:ext uri="{FF2B5EF4-FFF2-40B4-BE49-F238E27FC236}">
                <a16:creationId xmlns:a16="http://schemas.microsoft.com/office/drawing/2014/main" id="{FA33A423-3E1A-4F93-AC35-361EAB0AB0F9}"/>
              </a:ext>
            </a:extLst>
          </p:cNvPr>
          <p:cNvSpPr/>
          <p:nvPr/>
        </p:nvSpPr>
        <p:spPr>
          <a:xfrm>
            <a:off x="5452093" y="4848361"/>
            <a:ext cx="468000" cy="468000"/>
          </a:xfrm>
          <a:prstGeom prst="ellipse">
            <a:avLst/>
          </a:prstGeom>
          <a:solidFill>
            <a:schemeClr val="bg1"/>
          </a:solidFill>
          <a:ln w="76200">
            <a:solidFill>
              <a:srgbClr val="95B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1</a:t>
            </a:r>
          </a:p>
        </p:txBody>
      </p:sp>
      <p:sp>
        <p:nvSpPr>
          <p:cNvPr id="42" name="Oval 1">
            <a:extLst>
              <a:ext uri="{FF2B5EF4-FFF2-40B4-BE49-F238E27FC236}">
                <a16:creationId xmlns:a16="http://schemas.microsoft.com/office/drawing/2014/main" id="{A1837A24-DAA3-4C53-9505-6129ED825511}"/>
              </a:ext>
            </a:extLst>
          </p:cNvPr>
          <p:cNvSpPr/>
          <p:nvPr/>
        </p:nvSpPr>
        <p:spPr>
          <a:xfrm>
            <a:off x="5452093" y="5420617"/>
            <a:ext cx="468000" cy="468000"/>
          </a:xfrm>
          <a:prstGeom prst="ellipse">
            <a:avLst/>
          </a:prstGeom>
          <a:solidFill>
            <a:schemeClr val="bg1"/>
          </a:solidFill>
          <a:ln w="76200">
            <a:solidFill>
              <a:srgbClr val="95B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2</a:t>
            </a:r>
          </a:p>
        </p:txBody>
      </p:sp>
      <p:sp>
        <p:nvSpPr>
          <p:cNvPr id="43" name="Oval 1">
            <a:extLst>
              <a:ext uri="{FF2B5EF4-FFF2-40B4-BE49-F238E27FC236}">
                <a16:creationId xmlns:a16="http://schemas.microsoft.com/office/drawing/2014/main" id="{CE35EAFE-3B90-46AA-BDDC-767676B4976D}"/>
              </a:ext>
            </a:extLst>
          </p:cNvPr>
          <p:cNvSpPr/>
          <p:nvPr/>
        </p:nvSpPr>
        <p:spPr>
          <a:xfrm>
            <a:off x="5452093" y="5992874"/>
            <a:ext cx="468000" cy="468000"/>
          </a:xfrm>
          <a:prstGeom prst="ellipse">
            <a:avLst/>
          </a:prstGeom>
          <a:solidFill>
            <a:schemeClr val="bg1"/>
          </a:solidFill>
          <a:ln w="76200">
            <a:solidFill>
              <a:srgbClr val="95B3D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spc="-150">
                <a:ln>
                  <a:solidFill>
                    <a:schemeClr val="accent1"/>
                  </a:solidFill>
                </a:ln>
                <a:solidFill>
                  <a:schemeClr val="accent1"/>
                </a:solidFill>
                <a:latin typeface="+mj-lt"/>
                <a:ea typeface="Open Sans Light" charset="0"/>
                <a:cs typeface="Open Sans Light" charset="0"/>
              </a:rPr>
              <a:t>3</a:t>
            </a:r>
          </a:p>
        </p:txBody>
      </p:sp>
    </p:spTree>
    <p:extLst>
      <p:ext uri="{BB962C8B-B14F-4D97-AF65-F5344CB8AC3E}">
        <p14:creationId xmlns:p14="http://schemas.microsoft.com/office/powerpoint/2010/main" val="916689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D90113E1-0724-4555-9487-C167CBE2A807}"/>
              </a:ext>
            </a:extLst>
          </p:cNvPr>
          <p:cNvSpPr/>
          <p:nvPr/>
        </p:nvSpPr>
        <p:spPr>
          <a:xfrm>
            <a:off x="4391015" y="1161296"/>
            <a:ext cx="7430579" cy="1569660"/>
          </a:xfrm>
          <a:prstGeom prst="rect">
            <a:avLst/>
          </a:prstGeom>
        </p:spPr>
        <p:txBody>
          <a:bodyPr wrap="square">
            <a:spAutoFit/>
          </a:bodyPr>
          <a:lstStyle/>
          <a:p>
            <a:pPr lvl="0">
              <a:defRPr/>
            </a:pPr>
            <a:r>
              <a:rPr lang="en-GB" sz="1600" dirty="0">
                <a:latin typeface="Segoe UI Light" panose="020B0502040204020203" pitchFamily="34" charset="0"/>
                <a:ea typeface="Open Sans Light" panose="020B0306030504020204" pitchFamily="34" charset="0"/>
                <a:cs typeface="Segoe UI Light" panose="020B0502040204020203" pitchFamily="34" charset="0"/>
              </a:rPr>
              <a:t>Analyse the </a:t>
            </a:r>
            <a:r>
              <a:rPr lang="en-GB" sz="1600" b="1" i="1" dirty="0">
                <a:latin typeface="Segoe UI Light" panose="020B0502040204020203" pitchFamily="34" charset="0"/>
                <a:ea typeface="Open Sans Light" panose="020B0306030504020204" pitchFamily="34" charset="0"/>
                <a:cs typeface="Segoe UI Light" panose="020B0502040204020203" pitchFamily="34" charset="0"/>
              </a:rPr>
              <a:t>drivers</a:t>
            </a:r>
            <a:r>
              <a:rPr lang="en-GB" sz="1600" dirty="0">
                <a:latin typeface="Segoe UI Light" panose="020B0502040204020203" pitchFamily="34" charset="0"/>
                <a:ea typeface="Open Sans Light" panose="020B0306030504020204" pitchFamily="34" charset="0"/>
                <a:cs typeface="Segoe UI Light" panose="020B0502040204020203" pitchFamily="34" charset="0"/>
              </a:rPr>
              <a:t> for employee satisfaction or loyalty through regression or gap analysis. </a:t>
            </a:r>
            <a:r>
              <a:rPr lang="en-US" sz="1600" dirty="0">
                <a:latin typeface="Segoe UI Light" panose="020B0502040204020203" pitchFamily="34" charset="0"/>
                <a:ea typeface="Open Sans Light" panose="020B0306030504020204" pitchFamily="34" charset="0"/>
                <a:cs typeface="Segoe UI Light" panose="020B0502040204020203" pitchFamily="34" charset="0"/>
              </a:rPr>
              <a:t>Using this matrix, you can find out which questions and areas that are most relevant for you to focus on in order to optimize employee satisfaction levels. The matrix presents both important strengths that you should be proud of and communicate internally of as well as suggestions on areas for improvement for the </a:t>
            </a:r>
            <a:r>
              <a:rPr lang="en-US" sz="1600" dirty="0" err="1">
                <a:latin typeface="Segoe UI Light" panose="020B0502040204020203" pitchFamily="34" charset="0"/>
                <a:ea typeface="Open Sans Light" panose="020B0306030504020204" pitchFamily="34" charset="0"/>
                <a:cs typeface="Segoe UI Light" panose="020B0502040204020203" pitchFamily="34" charset="0"/>
              </a:rPr>
              <a:t>organisation</a:t>
            </a:r>
            <a:r>
              <a:rPr lang="en-US" sz="1600" dirty="0">
                <a:latin typeface="Segoe UI Light" panose="020B0502040204020203" pitchFamily="34" charset="0"/>
                <a:ea typeface="Open Sans Light" panose="020B0306030504020204" pitchFamily="34" charset="0"/>
                <a:cs typeface="Segoe UI Light" panose="020B0502040204020203" pitchFamily="34" charset="0"/>
              </a:rPr>
              <a:t> to </a:t>
            </a:r>
            <a:r>
              <a:rPr lang="en-US" sz="1600" dirty="0" err="1">
                <a:latin typeface="Segoe UI Light" panose="020B0502040204020203" pitchFamily="34" charset="0"/>
                <a:ea typeface="Open Sans Light" panose="020B0306030504020204" pitchFamily="34" charset="0"/>
                <a:cs typeface="Segoe UI Light" panose="020B0502040204020203" pitchFamily="34" charset="0"/>
              </a:rPr>
              <a:t>prioritise</a:t>
            </a:r>
            <a:r>
              <a:rPr lang="en-US" sz="1600" dirty="0">
                <a:latin typeface="Segoe UI Light" panose="020B0502040204020203" pitchFamily="34" charset="0"/>
                <a:ea typeface="Open Sans Light" panose="020B0306030504020204" pitchFamily="34" charset="0"/>
                <a:cs typeface="Segoe UI Light" panose="020B0502040204020203" pitchFamily="34" charset="0"/>
              </a:rPr>
              <a:t>.</a:t>
            </a:r>
            <a:endParaRPr lang="en-GB" sz="1600" dirty="0">
              <a:latin typeface="Segoe UI Light" panose="020B0502040204020203" pitchFamily="34" charset="0"/>
              <a:ea typeface="Open Sans Light" panose="020B0306030504020204" pitchFamily="34" charset="0"/>
              <a:cs typeface="Segoe UI Light" panose="020B0502040204020203" pitchFamily="34" charset="0"/>
            </a:endParaRPr>
          </a:p>
        </p:txBody>
      </p:sp>
      <p:sp>
        <p:nvSpPr>
          <p:cNvPr id="14" name="Rektangel 13"/>
          <p:cNvSpPr/>
          <p:nvPr/>
        </p:nvSpPr>
        <p:spPr>
          <a:xfrm>
            <a:off x="6625466" y="2987323"/>
            <a:ext cx="1868734" cy="1493364"/>
          </a:xfrm>
          <a:prstGeom prst="rect">
            <a:avLst/>
          </a:prstGeom>
          <a:solidFill>
            <a:srgbClr val="1497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Segoe UI Light"/>
              <a:ea typeface="+mn-ea"/>
              <a:cs typeface="+mn-cs"/>
            </a:endParaRPr>
          </a:p>
        </p:txBody>
      </p:sp>
      <p:sp>
        <p:nvSpPr>
          <p:cNvPr id="8" name="Rektangel 7"/>
          <p:cNvSpPr/>
          <p:nvPr/>
        </p:nvSpPr>
        <p:spPr>
          <a:xfrm>
            <a:off x="6625466" y="4487685"/>
            <a:ext cx="1868734" cy="1465372"/>
          </a:xfrm>
          <a:prstGeom prst="rect">
            <a:avLst/>
          </a:prstGeom>
          <a:solidFill>
            <a:srgbClr val="F26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Segoe UI Light"/>
              <a:ea typeface="+mn-ea"/>
              <a:cs typeface="+mn-cs"/>
            </a:endParaRPr>
          </a:p>
        </p:txBody>
      </p:sp>
      <p:sp>
        <p:nvSpPr>
          <p:cNvPr id="16" name="Rektangel 15"/>
          <p:cNvSpPr/>
          <p:nvPr/>
        </p:nvSpPr>
        <p:spPr>
          <a:xfrm>
            <a:off x="4864752" y="2987323"/>
            <a:ext cx="1775567" cy="296573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Segoe UI Light"/>
              <a:ea typeface="+mn-ea"/>
              <a:cs typeface="+mn-cs"/>
            </a:endParaRPr>
          </a:p>
        </p:txBody>
      </p:sp>
      <p:sp>
        <p:nvSpPr>
          <p:cNvPr id="12" name="Rak 4"/>
          <p:cNvSpPr/>
          <p:nvPr/>
        </p:nvSpPr>
        <p:spPr>
          <a:xfrm flipH="1">
            <a:off x="4864751" y="4480687"/>
            <a:ext cx="3629448" cy="0"/>
          </a:xfrm>
          <a:prstGeom prst="line">
            <a:avLst/>
          </a:prstGeom>
          <a:ln w="44450">
            <a:solidFill>
              <a:schemeClr val="bg1"/>
            </a:solidFill>
          </a:ln>
        </p:spPr>
        <p:style>
          <a:lnRef idx="1">
            <a:schemeClr val="accent3"/>
          </a:lnRef>
          <a:fillRef idx="0">
            <a:schemeClr val="accent3"/>
          </a:fillRef>
          <a:effectRef idx="0">
            <a:schemeClr val="accent3"/>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black"/>
              </a:solidFill>
              <a:effectLst/>
              <a:uLnTx/>
              <a:uFillTx/>
              <a:latin typeface="Segoe UI Light"/>
              <a:ea typeface="+mn-ea"/>
              <a:cs typeface="+mn-cs"/>
            </a:endParaRPr>
          </a:p>
        </p:txBody>
      </p:sp>
      <p:pic>
        <p:nvPicPr>
          <p:cNvPr id="13317" name="Bildobjekt 13316">
            <a:extLst>
              <a:ext uri="{FF2B5EF4-FFF2-40B4-BE49-F238E27FC236}">
                <a16:creationId xmlns:a16="http://schemas.microsoft.com/office/drawing/2014/main" id="{1664234E-84DD-470B-837E-EDBB45EFAD1B}"/>
              </a:ext>
            </a:extLst>
          </p:cNvPr>
          <p:cNvPicPr>
            <a:picLocks noChangeAspect="1"/>
          </p:cNvPicPr>
          <p:nvPr/>
        </p:nvPicPr>
        <p:blipFill rotWithShape="1">
          <a:blip r:embed="rId2"/>
          <a:srcRect l="29040" r="28420"/>
          <a:stretch/>
        </p:blipFill>
        <p:spPr>
          <a:xfrm>
            <a:off x="-307400" y="0"/>
            <a:ext cx="4376095" cy="6858000"/>
          </a:xfrm>
          <a:prstGeom prst="rect">
            <a:avLst/>
          </a:prstGeom>
        </p:spPr>
      </p:pic>
      <p:sp>
        <p:nvSpPr>
          <p:cNvPr id="11" name="Rak 4"/>
          <p:cNvSpPr/>
          <p:nvPr/>
        </p:nvSpPr>
        <p:spPr>
          <a:xfrm rot="16200000" flipH="1">
            <a:off x="5028056" y="4350982"/>
            <a:ext cx="3251531" cy="0"/>
          </a:xfrm>
          <a:prstGeom prst="line">
            <a:avLst/>
          </a:prstGeom>
          <a:ln w="44450">
            <a:solidFill>
              <a:schemeClr val="bg1"/>
            </a:solidFill>
          </a:ln>
        </p:spPr>
        <p:style>
          <a:lnRef idx="1">
            <a:schemeClr val="accent3"/>
          </a:lnRef>
          <a:fillRef idx="0">
            <a:schemeClr val="accent3"/>
          </a:fillRef>
          <a:effectRef idx="0">
            <a:schemeClr val="accent3"/>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black"/>
              </a:solidFill>
              <a:effectLst/>
              <a:uLnTx/>
              <a:uFillTx/>
              <a:latin typeface="Segoe UI Light"/>
              <a:ea typeface="+mn-ea"/>
              <a:cs typeface="+mn-cs"/>
            </a:endParaRPr>
          </a:p>
        </p:txBody>
      </p:sp>
      <p:cxnSp>
        <p:nvCxnSpPr>
          <p:cNvPr id="17" name="Rak pil 16"/>
          <p:cNvCxnSpPr/>
          <p:nvPr/>
        </p:nvCxnSpPr>
        <p:spPr>
          <a:xfrm flipV="1">
            <a:off x="4697322" y="3369411"/>
            <a:ext cx="0" cy="2351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Rak pil 4"/>
          <p:cNvCxnSpPr/>
          <p:nvPr/>
        </p:nvCxnSpPr>
        <p:spPr>
          <a:xfrm>
            <a:off x="5577679" y="6098615"/>
            <a:ext cx="22684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325" name="textruta 8"/>
          <p:cNvSpPr txBox="1">
            <a:spLocks noChangeArrowheads="1"/>
          </p:cNvSpPr>
          <p:nvPr/>
        </p:nvSpPr>
        <p:spPr bwMode="auto">
          <a:xfrm>
            <a:off x="5498027" y="6149990"/>
            <a:ext cx="22846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Open Sans Light" panose="020B0306030504020204" pitchFamily="34" charset="0"/>
              </a:defRPr>
            </a:lvl1pPr>
            <a:lvl2pPr marL="742950" indent="-285750">
              <a:spcBef>
                <a:spcPct val="20000"/>
              </a:spcBef>
              <a:buFont typeface="Arial" panose="020B0604020202020204" pitchFamily="34" charset="0"/>
              <a:buChar char="–"/>
              <a:defRPr sz="2800">
                <a:solidFill>
                  <a:schemeClr val="tx1"/>
                </a:solidFill>
                <a:latin typeface="Open Sans Light" panose="020B0306030504020204" pitchFamily="34" charset="0"/>
              </a:defRPr>
            </a:lvl2pPr>
            <a:lvl3pPr marL="1143000" indent="-228600">
              <a:spcBef>
                <a:spcPct val="20000"/>
              </a:spcBef>
              <a:buFont typeface="Arial" panose="020B0604020202020204" pitchFamily="34" charset="0"/>
              <a:buChar char="•"/>
              <a:defRPr sz="2400">
                <a:solidFill>
                  <a:schemeClr val="tx1"/>
                </a:solidFill>
                <a:latin typeface="Open Sans Light" panose="020B0306030504020204" pitchFamily="34" charset="0"/>
              </a:defRPr>
            </a:lvl3pPr>
            <a:lvl4pPr marL="16002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4pPr>
            <a:lvl5pPr marL="2057400" indent="-228600">
              <a:spcBef>
                <a:spcPct val="20000"/>
              </a:spcBef>
              <a:buFont typeface="Arial" panose="020B0604020202020204" pitchFamily="34" charset="0"/>
              <a:buChar char="»"/>
              <a:defRPr sz="2000">
                <a:solidFill>
                  <a:schemeClr val="tx1"/>
                </a:solidFill>
                <a:latin typeface="Open Sans Light" panose="020B0306030504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Open Sans Light" panose="020B0306030504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ltLang="sv-SE" sz="1400" dirty="0">
                <a:solidFill>
                  <a:prstClr val="black"/>
                </a:solidFill>
                <a:latin typeface="Segoe UI Light"/>
              </a:rPr>
              <a:t>Impact on satisfaction/eNPS</a:t>
            </a:r>
            <a:endParaRPr kumimoji="0" lang="en-GB" altLang="sv-SE" sz="1400" b="0" i="0" u="none" strike="noStrike" kern="1200" cap="none" spc="0" normalizeH="0" baseline="0" dirty="0">
              <a:ln>
                <a:noFill/>
              </a:ln>
              <a:solidFill>
                <a:prstClr val="black"/>
              </a:solidFill>
              <a:effectLst/>
              <a:uLnTx/>
              <a:uFillTx/>
              <a:latin typeface="Segoe UI Light"/>
            </a:endParaRPr>
          </a:p>
        </p:txBody>
      </p:sp>
      <p:sp>
        <p:nvSpPr>
          <p:cNvPr id="13313" name="Rektangel: övre hörn rundade 13312">
            <a:extLst>
              <a:ext uri="{FF2B5EF4-FFF2-40B4-BE49-F238E27FC236}">
                <a16:creationId xmlns:a16="http://schemas.microsoft.com/office/drawing/2014/main" id="{5C424D0A-5846-4F94-B4BA-9DBD5112E86F}"/>
              </a:ext>
            </a:extLst>
          </p:cNvPr>
          <p:cNvSpPr/>
          <p:nvPr/>
        </p:nvSpPr>
        <p:spPr>
          <a:xfrm>
            <a:off x="8722830" y="3215351"/>
            <a:ext cx="2988000" cy="1479417"/>
          </a:xfrm>
          <a:prstGeom prst="round2SameRect">
            <a:avLst/>
          </a:prstGeom>
          <a:noFill/>
          <a:ln>
            <a:solidFill>
              <a:srgbClr val="1497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 name="Rak pil 16"/>
          <p:cNvCxnSpPr/>
          <p:nvPr/>
        </p:nvCxnSpPr>
        <p:spPr>
          <a:xfrm flipV="1">
            <a:off x="4697322" y="3369411"/>
            <a:ext cx="0" cy="23513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Rak pil 4"/>
          <p:cNvCxnSpPr/>
          <p:nvPr/>
        </p:nvCxnSpPr>
        <p:spPr>
          <a:xfrm>
            <a:off x="5577679" y="6098615"/>
            <a:ext cx="22684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ktangel: rundade hörn 18">
            <a:extLst>
              <a:ext uri="{FF2B5EF4-FFF2-40B4-BE49-F238E27FC236}">
                <a16:creationId xmlns:a16="http://schemas.microsoft.com/office/drawing/2014/main" id="{6976830A-9E15-4754-8D64-F93D41423BD0}"/>
              </a:ext>
            </a:extLst>
          </p:cNvPr>
          <p:cNvSpPr/>
          <p:nvPr/>
        </p:nvSpPr>
        <p:spPr>
          <a:xfrm>
            <a:off x="-185980" y="309966"/>
            <a:ext cx="4523030"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t>Prioritity</a:t>
            </a:r>
            <a:r>
              <a:rPr lang="en-GB" sz="3200" dirty="0"/>
              <a:t> Matrix</a:t>
            </a:r>
          </a:p>
        </p:txBody>
      </p:sp>
      <p:sp>
        <p:nvSpPr>
          <p:cNvPr id="13314" name="Rektangel: övre hörn rundade 13313">
            <a:extLst>
              <a:ext uri="{FF2B5EF4-FFF2-40B4-BE49-F238E27FC236}">
                <a16:creationId xmlns:a16="http://schemas.microsoft.com/office/drawing/2014/main" id="{3688380E-DDFF-41F6-AE4E-DFEBBB2341CE}"/>
              </a:ext>
            </a:extLst>
          </p:cNvPr>
          <p:cNvSpPr/>
          <p:nvPr/>
        </p:nvSpPr>
        <p:spPr>
          <a:xfrm flipV="1">
            <a:off x="8722830" y="4764728"/>
            <a:ext cx="2988000" cy="984140"/>
          </a:xfrm>
          <a:prstGeom prst="round2SameRect">
            <a:avLst/>
          </a:prstGeom>
          <a:noFill/>
          <a:ln>
            <a:solidFill>
              <a:srgbClr val="F26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316" name="Bild 13315" descr="Måltavla">
            <a:extLst>
              <a:ext uri="{FF2B5EF4-FFF2-40B4-BE49-F238E27FC236}">
                <a16:creationId xmlns:a16="http://schemas.microsoft.com/office/drawing/2014/main" id="{42AFDDE4-01F0-4D83-92DF-E0E7A2A1E2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67936" y="193729"/>
            <a:ext cx="914400" cy="914400"/>
          </a:xfrm>
          <a:prstGeom prst="rect">
            <a:avLst/>
          </a:prstGeom>
        </p:spPr>
      </p:pic>
      <p:graphicFrame>
        <p:nvGraphicFramePr>
          <p:cNvPr id="24" name="Chart 20">
            <a:extLst>
              <a:ext uri="{FF2B5EF4-FFF2-40B4-BE49-F238E27FC236}">
                <a16:creationId xmlns:a16="http://schemas.microsoft.com/office/drawing/2014/main" id="{401CD9C3-06DC-4DEA-8B10-1A6698873ADB}"/>
              </a:ext>
            </a:extLst>
          </p:cNvPr>
          <p:cNvGraphicFramePr>
            <a:graphicFrameLocks/>
          </p:cNvGraphicFramePr>
          <p:nvPr>
            <p:extLst>
              <p:ext uri="{D42A27DB-BD31-4B8C-83A1-F6EECF244321}">
                <p14:modId xmlns:p14="http://schemas.microsoft.com/office/powerpoint/2010/main" val="4128264735"/>
              </p:ext>
            </p:extLst>
          </p:nvPr>
        </p:nvGraphicFramePr>
        <p:xfrm>
          <a:off x="4062266" y="2874255"/>
          <a:ext cx="7567635" cy="3341625"/>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ruta 22"/>
          <p:cNvSpPr txBox="1"/>
          <p:nvPr/>
        </p:nvSpPr>
        <p:spPr>
          <a:xfrm>
            <a:off x="9606798" y="5610760"/>
            <a:ext cx="1985097" cy="338554"/>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F26060"/>
                </a:solidFill>
                <a:effectLst/>
                <a:uLnTx/>
                <a:uFillTx/>
                <a:latin typeface="Segoe UI Semibold" panose="020B0702040204020203" pitchFamily="34" charset="0"/>
                <a:ea typeface="Open Sans" panose="020B0606030504020204" pitchFamily="34" charset="0"/>
                <a:cs typeface="Segoe UI Semibold" panose="020B0702040204020203" pitchFamily="34" charset="0"/>
              </a:rPr>
              <a:t>Improvement areas</a:t>
            </a:r>
          </a:p>
        </p:txBody>
      </p:sp>
      <p:sp>
        <p:nvSpPr>
          <p:cNvPr id="22" name="textruta 21"/>
          <p:cNvSpPr txBox="1"/>
          <p:nvPr/>
        </p:nvSpPr>
        <p:spPr>
          <a:xfrm>
            <a:off x="8860438" y="3019929"/>
            <a:ext cx="2283811" cy="33855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rgbClr val="159773"/>
                </a:solidFill>
                <a:effectLst/>
                <a:uLnTx/>
                <a:uFillTx/>
                <a:latin typeface="Segoe UI Semibold" panose="020B0702040204020203" pitchFamily="34" charset="0"/>
                <a:ea typeface="Open Sans" panose="020B0606030504020204" pitchFamily="34" charset="0"/>
                <a:cs typeface="Segoe UI Semibold" panose="020B0702040204020203" pitchFamily="34" charset="0"/>
              </a:rPr>
              <a:t>Important strengths</a:t>
            </a:r>
          </a:p>
        </p:txBody>
      </p:sp>
      <p:sp>
        <p:nvSpPr>
          <p:cNvPr id="18" name="textruta 17"/>
          <p:cNvSpPr txBox="1"/>
          <p:nvPr/>
        </p:nvSpPr>
        <p:spPr>
          <a:xfrm>
            <a:off x="4246397" y="4201206"/>
            <a:ext cx="400110" cy="537968"/>
          </a:xfrm>
          <a:prstGeom prst="rect">
            <a:avLst/>
          </a:prstGeom>
          <a:noFill/>
        </p:spPr>
        <p:txBody>
          <a:bodyPr vert="vert270"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prstClr val="black"/>
                </a:solidFill>
                <a:effectLst/>
                <a:uLnTx/>
                <a:uFillTx/>
                <a:latin typeface="Segoe UI Light"/>
                <a:ea typeface="+mn-ea"/>
                <a:cs typeface="+mn-cs"/>
              </a:rPr>
              <a:t>Result</a:t>
            </a:r>
          </a:p>
        </p:txBody>
      </p:sp>
    </p:spTree>
    <p:extLst>
      <p:ext uri="{BB962C8B-B14F-4D97-AF65-F5344CB8AC3E}">
        <p14:creationId xmlns:p14="http://schemas.microsoft.com/office/powerpoint/2010/main" val="2154526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rundade hörn 3">
            <a:extLst>
              <a:ext uri="{FF2B5EF4-FFF2-40B4-BE49-F238E27FC236}">
                <a16:creationId xmlns:a16="http://schemas.microsoft.com/office/drawing/2014/main" id="{62C4D578-8D01-4E7C-9F7A-D9138CD38C1F}"/>
              </a:ext>
            </a:extLst>
          </p:cNvPr>
          <p:cNvSpPr/>
          <p:nvPr/>
        </p:nvSpPr>
        <p:spPr>
          <a:xfrm>
            <a:off x="-185980" y="309966"/>
            <a:ext cx="6777280"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algn="ctr">
              <a:defRPr/>
            </a:pPr>
            <a:r>
              <a:rPr lang="en-GB" sz="3200" dirty="0">
                <a:solidFill>
                  <a:prstClr val="white"/>
                </a:solidFill>
                <a:latin typeface="Segoe UI Light" panose="020B0502040204020203" pitchFamily="34" charset="0"/>
                <a:ea typeface="Open Sans Light" panose="020B0306030504020204" pitchFamily="34" charset="0"/>
                <a:cs typeface="Segoe UI Light" panose="020B0502040204020203" pitchFamily="34" charset="0"/>
              </a:rPr>
              <a:t>Important strength - Leadership</a:t>
            </a:r>
          </a:p>
        </p:txBody>
      </p:sp>
      <p:sp>
        <p:nvSpPr>
          <p:cNvPr id="2" name="textruta 1">
            <a:extLst>
              <a:ext uri="{FF2B5EF4-FFF2-40B4-BE49-F238E27FC236}">
                <a16:creationId xmlns:a16="http://schemas.microsoft.com/office/drawing/2014/main" id="{49D26CAC-8AEA-4797-9BEC-F09F87F2A6F6}"/>
              </a:ext>
            </a:extLst>
          </p:cNvPr>
          <p:cNvSpPr txBox="1"/>
          <p:nvPr/>
        </p:nvSpPr>
        <p:spPr>
          <a:xfrm>
            <a:off x="533401" y="1170933"/>
            <a:ext cx="6206487" cy="1077218"/>
          </a:xfrm>
          <a:prstGeom prst="rect">
            <a:avLst/>
          </a:prstGeom>
          <a:noFill/>
        </p:spPr>
        <p:txBody>
          <a:bodyPr wrap="square" rtlCol="0">
            <a:spAutoFit/>
          </a:bodyPr>
          <a:lstStyle/>
          <a:p>
            <a:r>
              <a:rPr lang="en-US" sz="1600" dirty="0"/>
              <a:t>Two questions related to the supervisor show the greatest impact on employee satisfaction and show very high grades. This area should be regarded as an important strength that the </a:t>
            </a:r>
            <a:r>
              <a:rPr lang="en-US" sz="1600" dirty="0" err="1"/>
              <a:t>organisation</a:t>
            </a:r>
            <a:r>
              <a:rPr lang="en-US" sz="1600" dirty="0"/>
              <a:t> should be proud of and communicate internally.</a:t>
            </a:r>
            <a:endParaRPr lang="sv-SE" sz="1600" dirty="0"/>
          </a:p>
        </p:txBody>
      </p:sp>
      <p:sp>
        <p:nvSpPr>
          <p:cNvPr id="8" name="Rektangel 7">
            <a:extLst>
              <a:ext uri="{FF2B5EF4-FFF2-40B4-BE49-F238E27FC236}">
                <a16:creationId xmlns:a16="http://schemas.microsoft.com/office/drawing/2014/main" id="{9CEEC417-60B7-442C-BF74-707510A06235}"/>
              </a:ext>
            </a:extLst>
          </p:cNvPr>
          <p:cNvSpPr/>
          <p:nvPr/>
        </p:nvSpPr>
        <p:spPr>
          <a:xfrm>
            <a:off x="11312484" y="5691271"/>
            <a:ext cx="772768" cy="2787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rPr>
              <a:t>(n= 40)</a:t>
            </a:r>
          </a:p>
        </p:txBody>
      </p:sp>
      <p:cxnSp>
        <p:nvCxnSpPr>
          <p:cNvPr id="10" name="Rak koppling 9">
            <a:extLst>
              <a:ext uri="{FF2B5EF4-FFF2-40B4-BE49-F238E27FC236}">
                <a16:creationId xmlns:a16="http://schemas.microsoft.com/office/drawing/2014/main" id="{D9C36ACF-7D59-4CC8-9CC6-3FCC50CC0CE6}"/>
              </a:ext>
            </a:extLst>
          </p:cNvPr>
          <p:cNvCxnSpPr/>
          <p:nvPr/>
        </p:nvCxnSpPr>
        <p:spPr>
          <a:xfrm>
            <a:off x="7166107" y="1432933"/>
            <a:ext cx="11264" cy="4670519"/>
          </a:xfrm>
          <a:prstGeom prst="line">
            <a:avLst/>
          </a:prstGeom>
          <a:ln w="6350"/>
        </p:spPr>
        <p:style>
          <a:lnRef idx="1">
            <a:schemeClr val="dk1"/>
          </a:lnRef>
          <a:fillRef idx="0">
            <a:schemeClr val="dk1"/>
          </a:fillRef>
          <a:effectRef idx="0">
            <a:schemeClr val="dk1"/>
          </a:effectRef>
          <a:fontRef idx="minor">
            <a:schemeClr val="tx1"/>
          </a:fontRef>
        </p:style>
      </p:cxnSp>
      <p:sp>
        <p:nvSpPr>
          <p:cNvPr id="11" name="textruta 10">
            <a:extLst>
              <a:ext uri="{FF2B5EF4-FFF2-40B4-BE49-F238E27FC236}">
                <a16:creationId xmlns:a16="http://schemas.microsoft.com/office/drawing/2014/main" id="{D3D63905-16BE-488F-9B2A-271A91454F48}"/>
              </a:ext>
            </a:extLst>
          </p:cNvPr>
          <p:cNvSpPr txBox="1"/>
          <p:nvPr/>
        </p:nvSpPr>
        <p:spPr>
          <a:xfrm>
            <a:off x="7679295" y="1432933"/>
            <a:ext cx="4025900" cy="2400657"/>
          </a:xfrm>
          <a:prstGeom prst="rect">
            <a:avLst/>
          </a:prstGeom>
          <a:noFill/>
        </p:spPr>
        <p:txBody>
          <a:bodyPr wrap="square" rtlCol="0">
            <a:spAutoFit/>
          </a:bodyPr>
          <a:lstStyle/>
          <a:p>
            <a:r>
              <a:rPr lang="en-US" sz="1400" dirty="0">
                <a:latin typeface="Segoe UI Semibold" panose="020B0702040204020203" pitchFamily="34" charset="0"/>
                <a:cs typeface="Segoe UI Semibold" panose="020B0702040204020203" pitchFamily="34" charset="0"/>
              </a:rPr>
              <a:t>Selection of interesting comments regarding the supervisor:</a:t>
            </a:r>
          </a:p>
          <a:p>
            <a:endParaRPr lang="en-US" sz="1400" dirty="0">
              <a:latin typeface="Segoe UI Semibold" panose="020B0702040204020203" pitchFamily="34" charset="0"/>
              <a:cs typeface="Segoe UI Semibold" panose="020B0702040204020203" pitchFamily="34" charset="0"/>
            </a:endParaRPr>
          </a:p>
          <a:p>
            <a:r>
              <a:rPr lang="en-US" sz="1200" i="1" dirty="0"/>
              <a:t>"You are great leaders who lift us and give positive feedback and I can only speak to myself, but I feel you trust me / us!"</a:t>
            </a:r>
          </a:p>
          <a:p>
            <a:endParaRPr lang="en-US" sz="1200" i="1" dirty="0"/>
          </a:p>
          <a:p>
            <a:r>
              <a:rPr lang="en-US" sz="1200" i="1" dirty="0"/>
              <a:t>"My supervisor is good at motivating me and giving clear feedback"</a:t>
            </a:r>
          </a:p>
          <a:p>
            <a:endParaRPr lang="en-US" sz="1200" i="1" dirty="0"/>
          </a:p>
          <a:p>
            <a:r>
              <a:rPr lang="en-US" sz="1200" i="1" dirty="0"/>
              <a:t>"I have great faith in my supervisor. I know I'll be listened to if I need it. Take the time to give feedback and support when I need it. "</a:t>
            </a:r>
            <a:endParaRPr lang="sv-SE" sz="1200" i="1" dirty="0"/>
          </a:p>
        </p:txBody>
      </p:sp>
      <p:sp>
        <p:nvSpPr>
          <p:cNvPr id="12" name="textruta 11">
            <a:extLst>
              <a:ext uri="{FF2B5EF4-FFF2-40B4-BE49-F238E27FC236}">
                <a16:creationId xmlns:a16="http://schemas.microsoft.com/office/drawing/2014/main" id="{4D4E101B-72FD-492C-9C9D-BCA1052D9D9D}"/>
              </a:ext>
            </a:extLst>
          </p:cNvPr>
          <p:cNvSpPr txBox="1"/>
          <p:nvPr/>
        </p:nvSpPr>
        <p:spPr>
          <a:xfrm>
            <a:off x="7557428" y="4936448"/>
            <a:ext cx="1768058" cy="830997"/>
          </a:xfrm>
          <a:prstGeom prst="rect">
            <a:avLst/>
          </a:prstGeom>
          <a:noFill/>
        </p:spPr>
        <p:txBody>
          <a:bodyPr wrap="square" rtlCol="0">
            <a:spAutoFit/>
          </a:bodyPr>
          <a:lstStyle/>
          <a:p>
            <a:r>
              <a:rPr lang="sv-SE" sz="1600" dirty="0" err="1">
                <a:latin typeface="Segoe UI Semibold" panose="020B0702040204020203" pitchFamily="34" charset="0"/>
                <a:cs typeface="Segoe UI Semibold" panose="020B0702040204020203" pitchFamily="34" charset="0"/>
              </a:rPr>
              <a:t>Wordcloud</a:t>
            </a:r>
            <a:r>
              <a:rPr lang="sv-SE" sz="1600" dirty="0">
                <a:latin typeface="Segoe UI Semibold" panose="020B0702040204020203" pitchFamily="34" charset="0"/>
                <a:cs typeface="Segoe UI Semibold" panose="020B0702040204020203" pitchFamily="34" charset="0"/>
              </a:rPr>
              <a:t> for the </a:t>
            </a:r>
            <a:r>
              <a:rPr lang="sv-SE" sz="1600" dirty="0" err="1">
                <a:latin typeface="Segoe UI Semibold" panose="020B0702040204020203" pitchFamily="34" charset="0"/>
                <a:cs typeface="Segoe UI Semibold" panose="020B0702040204020203" pitchFamily="34" charset="0"/>
              </a:rPr>
              <a:t>comments</a:t>
            </a:r>
            <a:r>
              <a:rPr lang="sv-SE" sz="1600" dirty="0">
                <a:latin typeface="Segoe UI Semibold" panose="020B0702040204020203" pitchFamily="34" charset="0"/>
                <a:cs typeface="Segoe UI Semibold" panose="020B0702040204020203" pitchFamily="34" charset="0"/>
              </a:rPr>
              <a:t> </a:t>
            </a:r>
            <a:r>
              <a:rPr lang="sv-SE" sz="1600" dirty="0" err="1">
                <a:latin typeface="Segoe UI Semibold" panose="020B0702040204020203" pitchFamily="34" charset="0"/>
                <a:cs typeface="Segoe UI Semibold" panose="020B0702040204020203" pitchFamily="34" charset="0"/>
              </a:rPr>
              <a:t>within</a:t>
            </a:r>
            <a:r>
              <a:rPr lang="sv-SE" sz="1600" dirty="0">
                <a:latin typeface="Segoe UI Semibold" panose="020B0702040204020203" pitchFamily="34" charset="0"/>
                <a:cs typeface="Segoe UI Semibold" panose="020B0702040204020203" pitchFamily="34" charset="0"/>
              </a:rPr>
              <a:t> the area</a:t>
            </a:r>
          </a:p>
        </p:txBody>
      </p:sp>
      <p:pic>
        <p:nvPicPr>
          <p:cNvPr id="13" name="Bild 12" descr="Pil: medsols böj">
            <a:extLst>
              <a:ext uri="{FF2B5EF4-FFF2-40B4-BE49-F238E27FC236}">
                <a16:creationId xmlns:a16="http://schemas.microsoft.com/office/drawing/2014/main" id="{1761B037-1446-451F-ACF4-49EE6B3759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500000">
            <a:off x="8375923" y="4094480"/>
            <a:ext cx="882657" cy="882657"/>
          </a:xfrm>
          <a:prstGeom prst="rect">
            <a:avLst/>
          </a:prstGeom>
        </p:spPr>
      </p:pic>
      <p:graphicFrame>
        <p:nvGraphicFramePr>
          <p:cNvPr id="15" name="Diagram 14">
            <a:extLst>
              <a:ext uri="{FF2B5EF4-FFF2-40B4-BE49-F238E27FC236}">
                <a16:creationId xmlns:a16="http://schemas.microsoft.com/office/drawing/2014/main" id="{30184DA4-5842-49D3-AD8D-BFF80517A794}"/>
              </a:ext>
            </a:extLst>
          </p:cNvPr>
          <p:cNvGraphicFramePr>
            <a:graphicFrameLocks/>
          </p:cNvGraphicFramePr>
          <p:nvPr>
            <p:extLst>
              <p:ext uri="{D42A27DB-BD31-4B8C-83A1-F6EECF244321}">
                <p14:modId xmlns:p14="http://schemas.microsoft.com/office/powerpoint/2010/main" val="792268932"/>
              </p:ext>
            </p:extLst>
          </p:nvPr>
        </p:nvGraphicFramePr>
        <p:xfrm>
          <a:off x="587748" y="2442600"/>
          <a:ext cx="6152139" cy="1774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iagram 16">
            <a:extLst>
              <a:ext uri="{FF2B5EF4-FFF2-40B4-BE49-F238E27FC236}">
                <a16:creationId xmlns:a16="http://schemas.microsoft.com/office/drawing/2014/main" id="{C5B69148-BD62-4596-B3F8-77A22A41AF6A}"/>
              </a:ext>
            </a:extLst>
          </p:cNvPr>
          <p:cNvGraphicFramePr>
            <a:graphicFrameLocks/>
          </p:cNvGraphicFramePr>
          <p:nvPr>
            <p:extLst>
              <p:ext uri="{D42A27DB-BD31-4B8C-83A1-F6EECF244321}">
                <p14:modId xmlns:p14="http://schemas.microsoft.com/office/powerpoint/2010/main" val="1814434290"/>
              </p:ext>
            </p:extLst>
          </p:nvPr>
        </p:nvGraphicFramePr>
        <p:xfrm>
          <a:off x="587749" y="4679950"/>
          <a:ext cx="6152139" cy="1765451"/>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ruta 20">
            <a:extLst>
              <a:ext uri="{FF2B5EF4-FFF2-40B4-BE49-F238E27FC236}">
                <a16:creationId xmlns:a16="http://schemas.microsoft.com/office/drawing/2014/main" id="{1B6C72E0-EBD6-43FB-8B93-BF067111593B}"/>
              </a:ext>
            </a:extLst>
          </p:cNvPr>
          <p:cNvSpPr txBox="1"/>
          <p:nvPr/>
        </p:nvSpPr>
        <p:spPr>
          <a:xfrm>
            <a:off x="1408936" y="4402951"/>
            <a:ext cx="4509761" cy="276999"/>
          </a:xfrm>
          <a:prstGeom prst="rect">
            <a:avLst/>
          </a:prstGeom>
          <a:noFill/>
        </p:spPr>
        <p:txBody>
          <a:bodyPr wrap="none" rtlCol="0">
            <a:spAutoFit/>
          </a:bodyPr>
          <a:lstStyle/>
          <a:p>
            <a:r>
              <a:rPr lang="en-US" sz="1200" dirty="0">
                <a:latin typeface="Segoe UI Semibold" panose="020B0702040204020203" pitchFamily="34" charset="0"/>
                <a:cs typeface="Segoe UI Semibold" panose="020B0702040204020203" pitchFamily="34" charset="0"/>
              </a:rPr>
              <a:t>High results for different departments within the </a:t>
            </a:r>
            <a:r>
              <a:rPr lang="en-US" sz="1200" dirty="0" err="1">
                <a:latin typeface="Segoe UI Semibold" panose="020B0702040204020203" pitchFamily="34" charset="0"/>
                <a:cs typeface="Segoe UI Semibold" panose="020B0702040204020203" pitchFamily="34" charset="0"/>
              </a:rPr>
              <a:t>organisation</a:t>
            </a:r>
            <a:endParaRPr lang="sv-SE" sz="1200" dirty="0">
              <a:latin typeface="Segoe UI Semibold" panose="020B0702040204020203" pitchFamily="34" charset="0"/>
              <a:cs typeface="Segoe UI Semibold" panose="020B0702040204020203" pitchFamily="34" charset="0"/>
            </a:endParaRPr>
          </a:p>
        </p:txBody>
      </p:sp>
      <p:pic>
        <p:nvPicPr>
          <p:cNvPr id="5" name="Bildobjekt 4">
            <a:extLst>
              <a:ext uri="{FF2B5EF4-FFF2-40B4-BE49-F238E27FC236}">
                <a16:creationId xmlns:a16="http://schemas.microsoft.com/office/drawing/2014/main" id="{DF9DA44B-3373-42A7-87E9-DB9CCB4FE545}"/>
              </a:ext>
            </a:extLst>
          </p:cNvPr>
          <p:cNvPicPr>
            <a:picLocks noChangeAspect="1"/>
          </p:cNvPicPr>
          <p:nvPr/>
        </p:nvPicPr>
        <p:blipFill>
          <a:blip r:embed="rId6">
            <a:duotone>
              <a:schemeClr val="accent1">
                <a:shade val="45000"/>
                <a:satMod val="135000"/>
              </a:schemeClr>
              <a:prstClr val="white"/>
            </a:duotone>
          </a:blip>
          <a:stretch>
            <a:fillRect/>
          </a:stretch>
        </p:blipFill>
        <p:spPr>
          <a:xfrm>
            <a:off x="9221658" y="3995293"/>
            <a:ext cx="2565179" cy="1595221"/>
          </a:xfrm>
          <a:prstGeom prst="rect">
            <a:avLst/>
          </a:prstGeom>
        </p:spPr>
      </p:pic>
    </p:spTree>
    <p:extLst>
      <p:ext uri="{BB962C8B-B14F-4D97-AF65-F5344CB8AC3E}">
        <p14:creationId xmlns:p14="http://schemas.microsoft.com/office/powerpoint/2010/main" val="3217600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 6">
            <a:extLst>
              <a:ext uri="{FF2B5EF4-FFF2-40B4-BE49-F238E27FC236}">
                <a16:creationId xmlns:a16="http://schemas.microsoft.com/office/drawing/2014/main" id="{102F3DA2-9A92-430C-BFE1-F0EFD370837B}"/>
              </a:ext>
            </a:extLst>
          </p:cNvPr>
          <p:cNvGrpSpPr/>
          <p:nvPr/>
        </p:nvGrpSpPr>
        <p:grpSpPr>
          <a:xfrm>
            <a:off x="511953" y="2162067"/>
            <a:ext cx="4611552" cy="4309100"/>
            <a:chOff x="230907" y="2135957"/>
            <a:chExt cx="4741143" cy="4571267"/>
          </a:xfrm>
        </p:grpSpPr>
        <p:graphicFrame>
          <p:nvGraphicFramePr>
            <p:cNvPr id="20" name="Diagram 19">
              <a:extLst>
                <a:ext uri="{FF2B5EF4-FFF2-40B4-BE49-F238E27FC236}">
                  <a16:creationId xmlns:a16="http://schemas.microsoft.com/office/drawing/2014/main" id="{6093F353-23DB-4620-A4B4-9CCB44D97400}"/>
                </a:ext>
              </a:extLst>
            </p:cNvPr>
            <p:cNvGraphicFramePr>
              <a:graphicFrameLocks/>
            </p:cNvGraphicFramePr>
            <p:nvPr>
              <p:extLst>
                <p:ext uri="{D42A27DB-BD31-4B8C-83A1-F6EECF244321}">
                  <p14:modId xmlns:p14="http://schemas.microsoft.com/office/powerpoint/2010/main" val="1766843113"/>
                </p:ext>
              </p:extLst>
            </p:nvPr>
          </p:nvGraphicFramePr>
          <p:xfrm>
            <a:off x="230907" y="2135957"/>
            <a:ext cx="4741143" cy="4571267"/>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Rak pilkoppling 5">
              <a:extLst>
                <a:ext uri="{FF2B5EF4-FFF2-40B4-BE49-F238E27FC236}">
                  <a16:creationId xmlns:a16="http://schemas.microsoft.com/office/drawing/2014/main" id="{41F4896B-A542-4D44-92D6-4661734CF5B7}"/>
                </a:ext>
              </a:extLst>
            </p:cNvPr>
            <p:cNvCxnSpPr/>
            <p:nvPr/>
          </p:nvCxnSpPr>
          <p:spPr>
            <a:xfrm flipH="1" flipV="1">
              <a:off x="4394126" y="2719165"/>
              <a:ext cx="342900" cy="336551"/>
            </a:xfrm>
            <a:prstGeom prst="straightConnector1">
              <a:avLst/>
            </a:prstGeom>
            <a:ln w="6350">
              <a:tailEnd type="triangle"/>
            </a:ln>
          </p:spPr>
          <p:style>
            <a:lnRef idx="1">
              <a:schemeClr val="dk1"/>
            </a:lnRef>
            <a:fillRef idx="0">
              <a:schemeClr val="dk1"/>
            </a:fillRef>
            <a:effectRef idx="0">
              <a:schemeClr val="dk1"/>
            </a:effectRef>
            <a:fontRef idx="minor">
              <a:schemeClr val="tx1"/>
            </a:fontRef>
          </p:style>
        </p:cxnSp>
      </p:grpSp>
      <p:sp>
        <p:nvSpPr>
          <p:cNvPr id="4" name="Rektangel: rundade hörn 3">
            <a:extLst>
              <a:ext uri="{FF2B5EF4-FFF2-40B4-BE49-F238E27FC236}">
                <a16:creationId xmlns:a16="http://schemas.microsoft.com/office/drawing/2014/main" id="{62C4D578-8D01-4E7C-9F7A-D9138CD38C1F}"/>
              </a:ext>
            </a:extLst>
          </p:cNvPr>
          <p:cNvSpPr/>
          <p:nvPr/>
        </p:nvSpPr>
        <p:spPr>
          <a:xfrm>
            <a:off x="-185980" y="309966"/>
            <a:ext cx="6999530" cy="68192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algn="ctr">
              <a:defRPr/>
            </a:pPr>
            <a:r>
              <a:rPr lang="en-GB" sz="3200">
                <a:solidFill>
                  <a:prstClr val="white"/>
                </a:solidFill>
                <a:latin typeface="Segoe UI Light" panose="020B0502040204020203" pitchFamily="34" charset="0"/>
                <a:ea typeface="Open Sans Light" panose="020B0306030504020204" pitchFamily="34" charset="0"/>
                <a:cs typeface="Segoe UI Light" panose="020B0502040204020203" pitchFamily="34" charset="0"/>
              </a:rPr>
              <a:t>Improvement area - Development</a:t>
            </a:r>
          </a:p>
        </p:txBody>
      </p:sp>
      <p:sp>
        <p:nvSpPr>
          <p:cNvPr id="11" name="textruta 10">
            <a:extLst>
              <a:ext uri="{FF2B5EF4-FFF2-40B4-BE49-F238E27FC236}">
                <a16:creationId xmlns:a16="http://schemas.microsoft.com/office/drawing/2014/main" id="{9520BEAB-0371-447F-81ED-38596A8E4C0D}"/>
              </a:ext>
            </a:extLst>
          </p:cNvPr>
          <p:cNvSpPr txBox="1"/>
          <p:nvPr/>
        </p:nvSpPr>
        <p:spPr>
          <a:xfrm>
            <a:off x="402423" y="1191493"/>
            <a:ext cx="11053456" cy="584775"/>
          </a:xfrm>
          <a:prstGeom prst="rect">
            <a:avLst/>
          </a:prstGeom>
          <a:noFill/>
        </p:spPr>
        <p:txBody>
          <a:bodyPr wrap="square" rtlCol="0">
            <a:spAutoFit/>
          </a:bodyPr>
          <a:lstStyle/>
          <a:p>
            <a:r>
              <a:rPr lang="en-GB" sz="1600" dirty="0"/>
              <a:t>The question </a:t>
            </a:r>
            <a:r>
              <a:rPr lang="en-GB" sz="1600" i="1" dirty="0"/>
              <a:t>I see opportunities for development</a:t>
            </a:r>
            <a:r>
              <a:rPr lang="en-US" sz="1600" i="1" dirty="0"/>
              <a:t> and growth at the </a:t>
            </a:r>
            <a:r>
              <a:rPr lang="en-US" sz="1600" i="1" dirty="0" err="1"/>
              <a:t>organisation</a:t>
            </a:r>
            <a:r>
              <a:rPr lang="en-GB" sz="1600" dirty="0"/>
              <a:t> has a great impact on satisfaction, </a:t>
            </a:r>
            <a:r>
              <a:rPr lang="en-US" sz="1600" dirty="0"/>
              <a:t>while the score is somewhat lower. This is an important area for the </a:t>
            </a:r>
            <a:r>
              <a:rPr lang="en-US" sz="1600" dirty="0" err="1"/>
              <a:t>organisation</a:t>
            </a:r>
            <a:r>
              <a:rPr lang="en-US" sz="1600" dirty="0"/>
              <a:t> to </a:t>
            </a:r>
            <a:r>
              <a:rPr lang="en-US" sz="1600" dirty="0" err="1"/>
              <a:t>prioritise</a:t>
            </a:r>
            <a:r>
              <a:rPr lang="en-US" sz="1600" dirty="0"/>
              <a:t> in the future.</a:t>
            </a:r>
            <a:endParaRPr lang="en-GB" sz="1600" dirty="0"/>
          </a:p>
        </p:txBody>
      </p:sp>
      <p:sp>
        <p:nvSpPr>
          <p:cNvPr id="13" name="textruta 12">
            <a:extLst>
              <a:ext uri="{FF2B5EF4-FFF2-40B4-BE49-F238E27FC236}">
                <a16:creationId xmlns:a16="http://schemas.microsoft.com/office/drawing/2014/main" id="{F73E6920-17E7-4B2F-8525-BD747FD8BFCA}"/>
              </a:ext>
            </a:extLst>
          </p:cNvPr>
          <p:cNvSpPr txBox="1"/>
          <p:nvPr/>
        </p:nvSpPr>
        <p:spPr>
          <a:xfrm>
            <a:off x="402421" y="1927451"/>
            <a:ext cx="5293529" cy="276999"/>
          </a:xfrm>
          <a:prstGeom prst="rect">
            <a:avLst/>
          </a:prstGeom>
          <a:noFill/>
        </p:spPr>
        <p:txBody>
          <a:bodyPr wrap="square" rtlCol="0">
            <a:spAutoFit/>
          </a:bodyPr>
          <a:lstStyle/>
          <a:p>
            <a:r>
              <a:rPr lang="en-GB" sz="1200" b="1" dirty="0"/>
              <a:t>Question: </a:t>
            </a:r>
            <a:r>
              <a:rPr lang="en-GB" sz="1200" dirty="0"/>
              <a:t>I see opportunities for development and growth at the organisation</a:t>
            </a:r>
          </a:p>
        </p:txBody>
      </p:sp>
      <p:sp>
        <p:nvSpPr>
          <p:cNvPr id="14" name="textruta 13">
            <a:extLst>
              <a:ext uri="{FF2B5EF4-FFF2-40B4-BE49-F238E27FC236}">
                <a16:creationId xmlns:a16="http://schemas.microsoft.com/office/drawing/2014/main" id="{CE7D8E0D-A10A-4DAD-8B2E-5B36A6758DD4}"/>
              </a:ext>
            </a:extLst>
          </p:cNvPr>
          <p:cNvSpPr txBox="1"/>
          <p:nvPr/>
        </p:nvSpPr>
        <p:spPr>
          <a:xfrm>
            <a:off x="6532085" y="2065950"/>
            <a:ext cx="4591051" cy="3785652"/>
          </a:xfrm>
          <a:prstGeom prst="rect">
            <a:avLst/>
          </a:prstGeom>
          <a:noFill/>
        </p:spPr>
        <p:txBody>
          <a:bodyPr wrap="square" rtlCol="0">
            <a:spAutoFit/>
          </a:bodyPr>
          <a:lstStyle/>
          <a:p>
            <a:r>
              <a:rPr lang="en-GB" sz="1600" dirty="0">
                <a:latin typeface="Segoe UI Semibold" panose="020B0702040204020203" pitchFamily="34" charset="0"/>
                <a:cs typeface="Segoe UI Semibold" panose="020B0702040204020203" pitchFamily="34" charset="0"/>
              </a:rPr>
              <a:t>Selection of interesting comments regarding development:</a:t>
            </a:r>
          </a:p>
          <a:p>
            <a:endParaRPr lang="en-GB" sz="1600" b="1" dirty="0"/>
          </a:p>
          <a:p>
            <a:r>
              <a:rPr lang="en-GB" sz="1200" i="1" dirty="0"/>
              <a:t>"More courses or other external courses would be good for both the individual and the department. We need external knowledge to take the next step forward "</a:t>
            </a:r>
          </a:p>
          <a:p>
            <a:endParaRPr lang="en-GB" sz="1200" i="1" dirty="0"/>
          </a:p>
          <a:p>
            <a:r>
              <a:rPr lang="en-GB" sz="1200" i="1" dirty="0"/>
              <a:t>"I would like to get more responsibility and develop into a leadership role, but it is unclear how to proceed. Courses in leadership or an internal leadership education would be appreciated! "</a:t>
            </a:r>
          </a:p>
          <a:p>
            <a:endParaRPr lang="en-GB" sz="1200" i="1" dirty="0"/>
          </a:p>
          <a:p>
            <a:r>
              <a:rPr lang="en-GB" sz="1200" i="1" dirty="0"/>
              <a:t>"I would like to get more knowledge about other departments within the organisation."</a:t>
            </a:r>
          </a:p>
          <a:p>
            <a:endParaRPr lang="en-GB" sz="1200" i="1" dirty="0"/>
          </a:p>
          <a:p>
            <a:r>
              <a:rPr lang="en-GB" sz="1200" i="1" dirty="0"/>
              <a:t>"It's hard to see how to grow within the company - there's no clear next step"</a:t>
            </a:r>
          </a:p>
          <a:p>
            <a:endParaRPr lang="en-GB" sz="1200" i="1" dirty="0"/>
          </a:p>
          <a:p>
            <a:r>
              <a:rPr lang="en-GB" sz="1200" i="1" dirty="0"/>
              <a:t>"Allow employees who have been working for a long time to go on courses, not just newly-employed needs develop within its role "</a:t>
            </a:r>
          </a:p>
        </p:txBody>
      </p:sp>
      <p:cxnSp>
        <p:nvCxnSpPr>
          <p:cNvPr id="15" name="Rak koppling 14">
            <a:extLst>
              <a:ext uri="{FF2B5EF4-FFF2-40B4-BE49-F238E27FC236}">
                <a16:creationId xmlns:a16="http://schemas.microsoft.com/office/drawing/2014/main" id="{B91EB4F3-1C1B-443D-A74A-5C00EF68330A}"/>
              </a:ext>
            </a:extLst>
          </p:cNvPr>
          <p:cNvCxnSpPr/>
          <p:nvPr/>
        </p:nvCxnSpPr>
        <p:spPr>
          <a:xfrm>
            <a:off x="5939803" y="2054612"/>
            <a:ext cx="11264" cy="4245926"/>
          </a:xfrm>
          <a:prstGeom prst="line">
            <a:avLst/>
          </a:prstGeom>
          <a:ln w="6350"/>
        </p:spPr>
        <p:style>
          <a:lnRef idx="1">
            <a:schemeClr val="dk1"/>
          </a:lnRef>
          <a:fillRef idx="0">
            <a:schemeClr val="dk1"/>
          </a:fillRef>
          <a:effectRef idx="0">
            <a:schemeClr val="dk1"/>
          </a:effectRef>
          <a:fontRef idx="minor">
            <a:schemeClr val="tx1"/>
          </a:fontRef>
        </p:style>
      </p:cxnSp>
      <p:sp>
        <p:nvSpPr>
          <p:cNvPr id="5" name="Ellips 4">
            <a:extLst>
              <a:ext uri="{FF2B5EF4-FFF2-40B4-BE49-F238E27FC236}">
                <a16:creationId xmlns:a16="http://schemas.microsoft.com/office/drawing/2014/main" id="{F36DD670-1D12-40B3-A41C-19B5FFC94A77}"/>
              </a:ext>
            </a:extLst>
          </p:cNvPr>
          <p:cNvSpPr/>
          <p:nvPr/>
        </p:nvSpPr>
        <p:spPr>
          <a:xfrm>
            <a:off x="3818392" y="3884879"/>
            <a:ext cx="522032" cy="576720"/>
          </a:xfrm>
          <a:prstGeom prst="ellipse">
            <a:avLst/>
          </a:prstGeom>
          <a:noFill/>
          <a:ln w="9525">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Ellips 20">
            <a:extLst>
              <a:ext uri="{FF2B5EF4-FFF2-40B4-BE49-F238E27FC236}">
                <a16:creationId xmlns:a16="http://schemas.microsoft.com/office/drawing/2014/main" id="{390DE8A5-F0B6-486E-851E-964D0EB25271}"/>
              </a:ext>
            </a:extLst>
          </p:cNvPr>
          <p:cNvSpPr/>
          <p:nvPr/>
        </p:nvSpPr>
        <p:spPr>
          <a:xfrm>
            <a:off x="3713432" y="5956171"/>
            <a:ext cx="457125" cy="438899"/>
          </a:xfrm>
          <a:prstGeom prst="ellipse">
            <a:avLst/>
          </a:prstGeom>
          <a:noFill/>
          <a:ln w="9525">
            <a:solidFill>
              <a:srgbClr val="C050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8760248"/>
      </p:ext>
    </p:extLst>
  </p:cSld>
  <p:clrMapOvr>
    <a:masterClrMapping/>
  </p:clrMapOvr>
</p:sld>
</file>

<file path=ppt/theme/theme1.xml><?xml version="1.0" encoding="utf-8"?>
<a:theme xmlns:a="http://schemas.openxmlformats.org/drawingml/2006/main" name="Office Theme">
  <a:themeElements>
    <a:clrScheme name="Anpassat 31">
      <a:dk1>
        <a:sysClr val="windowText" lastClr="000000"/>
      </a:dk1>
      <a:lt1>
        <a:sysClr val="window" lastClr="FFFFFF"/>
      </a:lt1>
      <a:dk2>
        <a:srgbClr val="1F497D"/>
      </a:dk2>
      <a:lt2>
        <a:srgbClr val="EEECE1"/>
      </a:lt2>
      <a:accent1>
        <a:srgbClr val="17375E"/>
      </a:accent1>
      <a:accent2>
        <a:srgbClr val="95B3D7"/>
      </a:accent2>
      <a:accent3>
        <a:srgbClr val="7F7F7F"/>
      </a:accent3>
      <a:accent4>
        <a:srgbClr val="8064A2"/>
      </a:accent4>
      <a:accent5>
        <a:srgbClr val="4BACC6"/>
      </a:accent5>
      <a:accent6>
        <a:srgbClr val="F79646"/>
      </a:accent6>
      <a:hlink>
        <a:srgbClr val="0000FF"/>
      </a:hlink>
      <a:folHlink>
        <a:srgbClr val="800080"/>
      </a:folHlink>
    </a:clrScheme>
    <a:fontScheme name="Anpassat 1">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passat 5">
    <a:dk1>
      <a:sysClr val="windowText" lastClr="000000"/>
    </a:dk1>
    <a:lt1>
      <a:sysClr val="window" lastClr="FFFFFF"/>
    </a:lt1>
    <a:dk2>
      <a:srgbClr val="44546A"/>
    </a:dk2>
    <a:lt2>
      <a:srgbClr val="E7E6E6"/>
    </a:lt2>
    <a:accent1>
      <a:srgbClr val="323F4F"/>
    </a:accent1>
    <a:accent2>
      <a:srgbClr val="C3DBEF"/>
    </a:accent2>
    <a:accent3>
      <a:srgbClr val="B12525"/>
    </a:accent3>
    <a:accent4>
      <a:srgbClr val="FFC000"/>
    </a:accent4>
    <a:accent5>
      <a:srgbClr val="70AD47"/>
    </a:accent5>
    <a:accent6>
      <a:srgbClr val="70AD47"/>
    </a:accent6>
    <a:hlink>
      <a:srgbClr val="0563C1"/>
    </a:hlink>
    <a:folHlink>
      <a:srgbClr val="954F72"/>
    </a:folHlink>
  </a:clrScheme>
  <a:fontScheme name="Anpassat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Anpassat 5">
    <a:dk1>
      <a:sysClr val="windowText" lastClr="000000"/>
    </a:dk1>
    <a:lt1>
      <a:sysClr val="window" lastClr="FFFFFF"/>
    </a:lt1>
    <a:dk2>
      <a:srgbClr val="44546A"/>
    </a:dk2>
    <a:lt2>
      <a:srgbClr val="E7E6E6"/>
    </a:lt2>
    <a:accent1>
      <a:srgbClr val="323F4F"/>
    </a:accent1>
    <a:accent2>
      <a:srgbClr val="C3DBEF"/>
    </a:accent2>
    <a:accent3>
      <a:srgbClr val="B12525"/>
    </a:accent3>
    <a:accent4>
      <a:srgbClr val="FFC000"/>
    </a:accent4>
    <a:accent5>
      <a:srgbClr val="70AD47"/>
    </a:accent5>
    <a:accent6>
      <a:srgbClr val="70AD47"/>
    </a:accent6>
    <a:hlink>
      <a:srgbClr val="0563C1"/>
    </a:hlink>
    <a:folHlink>
      <a:srgbClr val="954F72"/>
    </a:folHlink>
  </a:clrScheme>
  <a:fontScheme name="Anpassat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passat 2">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Anpassat 5">
    <a:dk1>
      <a:sysClr val="windowText" lastClr="000000"/>
    </a:dk1>
    <a:lt1>
      <a:sysClr val="window" lastClr="FFFFFF"/>
    </a:lt1>
    <a:dk2>
      <a:srgbClr val="44546A"/>
    </a:dk2>
    <a:lt2>
      <a:srgbClr val="E7E6E6"/>
    </a:lt2>
    <a:accent1>
      <a:srgbClr val="323F4F"/>
    </a:accent1>
    <a:accent2>
      <a:srgbClr val="C3DBEF"/>
    </a:accent2>
    <a:accent3>
      <a:srgbClr val="B12525"/>
    </a:accent3>
    <a:accent4>
      <a:srgbClr val="FFC000"/>
    </a:accent4>
    <a:accent5>
      <a:srgbClr val="70AD47"/>
    </a:accent5>
    <a:accent6>
      <a:srgbClr val="70AD47"/>
    </a:accent6>
    <a:hlink>
      <a:srgbClr val="0563C1"/>
    </a:hlink>
    <a:folHlink>
      <a:srgbClr val="954F72"/>
    </a:folHlink>
  </a:clrScheme>
  <a:fontScheme name="Anpassat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Anpassat 5">
    <a:dk1>
      <a:sysClr val="windowText" lastClr="000000"/>
    </a:dk1>
    <a:lt1>
      <a:sysClr val="window" lastClr="FFFFFF"/>
    </a:lt1>
    <a:dk2>
      <a:srgbClr val="44546A"/>
    </a:dk2>
    <a:lt2>
      <a:srgbClr val="E7E6E6"/>
    </a:lt2>
    <a:accent1>
      <a:srgbClr val="323F4F"/>
    </a:accent1>
    <a:accent2>
      <a:srgbClr val="C3DBEF"/>
    </a:accent2>
    <a:accent3>
      <a:srgbClr val="B12525"/>
    </a:accent3>
    <a:accent4>
      <a:srgbClr val="FFC000"/>
    </a:accent4>
    <a:accent5>
      <a:srgbClr val="70AD47"/>
    </a:accent5>
    <a:accent6>
      <a:srgbClr val="70AD47"/>
    </a:accent6>
    <a:hlink>
      <a:srgbClr val="0563C1"/>
    </a:hlink>
    <a:folHlink>
      <a:srgbClr val="954F72"/>
    </a:folHlink>
  </a:clrScheme>
  <a:fontScheme name="Anpassat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Anpassat 5">
    <a:dk1>
      <a:sysClr val="windowText" lastClr="000000"/>
    </a:dk1>
    <a:lt1>
      <a:sysClr val="window" lastClr="FFFFFF"/>
    </a:lt1>
    <a:dk2>
      <a:srgbClr val="44546A"/>
    </a:dk2>
    <a:lt2>
      <a:srgbClr val="E7E6E6"/>
    </a:lt2>
    <a:accent1>
      <a:srgbClr val="323F4F"/>
    </a:accent1>
    <a:accent2>
      <a:srgbClr val="C3DBEF"/>
    </a:accent2>
    <a:accent3>
      <a:srgbClr val="B12525"/>
    </a:accent3>
    <a:accent4>
      <a:srgbClr val="FFC000"/>
    </a:accent4>
    <a:accent5>
      <a:srgbClr val="70AD47"/>
    </a:accent5>
    <a:accent6>
      <a:srgbClr val="70AD47"/>
    </a:accent6>
    <a:hlink>
      <a:srgbClr val="0563C1"/>
    </a:hlink>
    <a:folHlink>
      <a:srgbClr val="954F72"/>
    </a:folHlink>
  </a:clrScheme>
  <a:fontScheme name="Anpassat 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Anpassat 27">
    <a:dk1>
      <a:sysClr val="windowText" lastClr="000000"/>
    </a:dk1>
    <a:lt1>
      <a:sysClr val="window" lastClr="FFFFFF"/>
    </a:lt1>
    <a:dk2>
      <a:srgbClr val="44546A"/>
    </a:dk2>
    <a:lt2>
      <a:srgbClr val="E7E6E6"/>
    </a:lt2>
    <a:accent1>
      <a:srgbClr val="10253F"/>
    </a:accent1>
    <a:accent2>
      <a:srgbClr val="A5C4E9"/>
    </a:accent2>
    <a:accent3>
      <a:srgbClr val="717171"/>
    </a:accent3>
    <a:accent4>
      <a:srgbClr val="FFC000"/>
    </a:accent4>
    <a:accent5>
      <a:srgbClr val="4472C4"/>
    </a:accent5>
    <a:accent6>
      <a:srgbClr val="70AD47"/>
    </a:accent6>
    <a:hlink>
      <a:srgbClr val="0563C1"/>
    </a:hlink>
    <a:folHlink>
      <a:srgbClr val="954F72"/>
    </a:folHlink>
  </a:clrScheme>
  <a:fontScheme name="Anpassat 4">
    <a:majorFont>
      <a:latin typeface="Segoe UI Light"/>
      <a:ea typeface=""/>
      <a:cs typeface=""/>
    </a:majorFont>
    <a:minorFont>
      <a:latin typeface="Segoe UI Light"/>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43C13F87D453409F509730F0AA5B58" ma:contentTypeVersion="8" ma:contentTypeDescription="Create a new document." ma:contentTypeScope="" ma:versionID="a6699ad73b9e9a7cc6b6a75e6886d178">
  <xsd:schema xmlns:xsd="http://www.w3.org/2001/XMLSchema" xmlns:xs="http://www.w3.org/2001/XMLSchema" xmlns:p="http://schemas.microsoft.com/office/2006/metadata/properties" xmlns:ns2="ba0f10a4-f785-4d0e-8842-81a1c189a392" xmlns:ns3="0a7cb727-6ff9-40de-af49-167950676425" targetNamespace="http://schemas.microsoft.com/office/2006/metadata/properties" ma:root="true" ma:fieldsID="7b9452d9ea3d148dd834845aa35f2dcb" ns2:_="" ns3:_="">
    <xsd:import namespace="ba0f10a4-f785-4d0e-8842-81a1c189a392"/>
    <xsd:import namespace="0a7cb727-6ff9-40de-af49-1679506764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0f10a4-f785-4d0e-8842-81a1c189a3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cb727-6ff9-40de-af49-16795067642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5CB9D3-C3D6-464C-AF31-792E2DA6A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0f10a4-f785-4d0e-8842-81a1c189a392"/>
    <ds:schemaRef ds:uri="0a7cb727-6ff9-40de-af49-1679506764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553243-D24A-452A-89E8-B3A477FB0267}">
  <ds:schemaRefs>
    <ds:schemaRef ds:uri="http://purl.org/dc/elements/1.1/"/>
    <ds:schemaRef ds:uri="http://purl.org/dc/dcmitype/"/>
    <ds:schemaRef ds:uri="http://purl.org/dc/terms/"/>
    <ds:schemaRef ds:uri="0a7cb727-6ff9-40de-af49-167950676425"/>
    <ds:schemaRef ds:uri="http://schemas.microsoft.com/office/2006/documentManagement/types"/>
    <ds:schemaRef ds:uri="ba0f10a4-f785-4d0e-8842-81a1c189a392"/>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C9F0603-8CC5-43A8-9FB8-242AA97C0E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58657</TotalTime>
  <Words>1059</Words>
  <Application>Microsoft Office PowerPoint</Application>
  <PresentationFormat>Widescreen</PresentationFormat>
  <Paragraphs>179</Paragraphs>
  <Slides>11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Open Sans</vt:lpstr>
      <vt:lpstr>Open Sans Extrabold</vt:lpstr>
      <vt:lpstr>Open Sans Light</vt:lpstr>
      <vt:lpstr>Segoe UI Light</vt:lpstr>
      <vt:lpstr>Segoe UI Semibold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ANALYSIS REPORT INCLUDES: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Netigate</dc:creator>
  <cp:lastModifiedBy>Henric Andersson</cp:lastModifiedBy>
  <cp:revision>1045</cp:revision>
  <cp:lastPrinted>2017-09-14T05:30:52Z</cp:lastPrinted>
  <dcterms:created xsi:type="dcterms:W3CDTF">2014-04-15T19:21:32Z</dcterms:created>
  <dcterms:modified xsi:type="dcterms:W3CDTF">2018-04-30T13:06:30Z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0x0101000F43C13F87D453409F509730F0AA5B58</vt:lpwstr>
  </property>
</Properties>
</file>